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375" r:id="rId2"/>
    <p:sldId id="260" r:id="rId3"/>
    <p:sldId id="377" r:id="rId4"/>
    <p:sldId id="430" r:id="rId5"/>
    <p:sldId id="429" r:id="rId6"/>
    <p:sldId id="378" r:id="rId7"/>
    <p:sldId id="393" r:id="rId8"/>
    <p:sldId id="395" r:id="rId9"/>
    <p:sldId id="396" r:id="rId10"/>
    <p:sldId id="394" r:id="rId11"/>
    <p:sldId id="398" r:id="rId12"/>
    <p:sldId id="399" r:id="rId13"/>
    <p:sldId id="400" r:id="rId14"/>
    <p:sldId id="401" r:id="rId15"/>
    <p:sldId id="402" r:id="rId16"/>
    <p:sldId id="397" r:id="rId17"/>
    <p:sldId id="403" r:id="rId18"/>
    <p:sldId id="404" r:id="rId19"/>
    <p:sldId id="405" r:id="rId20"/>
    <p:sldId id="407" r:id="rId21"/>
    <p:sldId id="406" r:id="rId22"/>
    <p:sldId id="408" r:id="rId23"/>
    <p:sldId id="409" r:id="rId24"/>
    <p:sldId id="411" r:id="rId25"/>
    <p:sldId id="410" r:id="rId26"/>
    <p:sldId id="412" r:id="rId27"/>
    <p:sldId id="414" r:id="rId28"/>
    <p:sldId id="415" r:id="rId29"/>
    <p:sldId id="416" r:id="rId30"/>
    <p:sldId id="417" r:id="rId31"/>
    <p:sldId id="418" r:id="rId32"/>
    <p:sldId id="420" r:id="rId33"/>
    <p:sldId id="421" r:id="rId34"/>
    <p:sldId id="423" r:id="rId35"/>
    <p:sldId id="424" r:id="rId36"/>
    <p:sldId id="433" r:id="rId37"/>
    <p:sldId id="425" r:id="rId38"/>
    <p:sldId id="426" r:id="rId39"/>
    <p:sldId id="427" r:id="rId40"/>
    <p:sldId id="428" r:id="rId41"/>
    <p:sldId id="431" r:id="rId42"/>
    <p:sldId id="432" r:id="rId43"/>
    <p:sldId id="434" r:id="rId44"/>
    <p:sldId id="436" r:id="rId45"/>
    <p:sldId id="435" r:id="rId46"/>
    <p:sldId id="437" r:id="rId47"/>
    <p:sldId id="438" r:id="rId48"/>
    <p:sldId id="439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8" autoAdjust="0"/>
    <p:restoredTop sz="95333" autoAdjust="0"/>
  </p:normalViewPr>
  <p:slideViewPr>
    <p:cSldViewPr snapToGrid="0">
      <p:cViewPr varScale="1">
        <p:scale>
          <a:sx n="74" d="100"/>
          <a:sy n="74" d="100"/>
        </p:scale>
        <p:origin x="46" y="1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37DF2-5A71-497B-A520-D7A03BFC85B1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14F0F-43F5-4EC3-B8EF-562B5DDCB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0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63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3757-0E5C-4B22-9CB8-5D3D83757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D38A51-DCC8-4DD3-82B2-1A09003D8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C9FDF-6D88-44D4-941F-4B584A097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88A96-D629-4BC8-91FC-CCBA49E17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0E79D-C44A-4C0A-8A33-0386C0A49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92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24045-5BCF-4CE9-94A8-5903C4E81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87C0C2-BAC7-4456-B0FE-A93FD9462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86A78-4AE0-4777-BDEB-C5051D289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1813B-D7CB-47F7-A367-6F1479637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CF89E-4606-47CD-9F0A-9718ED864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18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ED090B-4EF0-4778-913E-ADA6A2F5D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678AE4-1088-4DA8-80F0-B7CC3DAFF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1E4FA-3B2C-45EC-B243-DAAFC3D56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C0E82-9308-491B-89E6-5FCCFEC69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70F04-7A5F-4FC4-9678-6E28E2E67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7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B15D3-BC6D-46C4-A17C-98ADE37C0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74588-0A3E-4B23-8D1E-CB4E7F15B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41C6E-4B9C-4B71-8A8F-67961DCFA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3AA26-7650-46DC-90FC-CAC6DB2A0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43EF4-EB9E-48C3-8621-1C134E3BC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325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8DDC-B8C6-43AD-AB13-FD470A37E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26391-ACDC-479E-800A-90E6F54F9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DCFDA-A4EC-4931-9370-696410FC7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FB122-ED92-4A1A-B84E-C53E83977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20227-3638-4EAA-BC97-DF3D4E7DC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07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EAA1B-CB90-4DE1-B694-4B62A790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4E774-3E45-4D82-A9CA-CAB29AA95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9AF7E-DB7F-45B3-B3EB-0094F69EC2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A1AF5B-E58E-4A0E-B383-1372FB3B9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749410-5575-48B3-8F9A-ACF07A5C6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30DAE8-B888-44E2-BF5E-FCF26106D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32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7976-9AB5-489E-AABC-AF2A656FB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DADBD-DEEC-482F-94C2-9BC84D436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F3A02F-26BD-4907-9CA1-F786BEE32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E2C52B-EF1F-4005-AA1D-DC9C8BE73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345844-8661-45DE-9424-1D711CFDF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8FE2BB-4811-4A09-9284-7927932AB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6483DA-D097-4F54-8AE3-6C1CA40D1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2C0617-A431-44B5-B20D-6EA4700F3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20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8817D-340E-42BA-9B0A-CD6FC25B3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3DEED-BA45-4A73-A6FD-9491DE5C5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86D2D6-9C0C-4E18-B8B2-ED6DCA21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7096F-35AE-48AA-B283-62429CA4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73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B3C800-242C-4730-B148-AE5347D98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36C569-F35F-4358-8565-C6AD53F40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1AC8C-2D5F-47FC-AD75-D5B5016F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09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64750-10D8-4D0F-97B7-3A3DD87DC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F9F47-AAEA-45D1-9D18-11004A997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9D2C0C-3955-467D-899B-8CFCD2D563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6D083-7264-4B3C-A658-6D12C1DCF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52AD0-0F12-49B1-AF6D-E9D2D1A91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F2E3BB-C956-4FA2-A0C2-A51FBA2C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36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2C4A9-0748-4746-A766-34BEF38F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94E85E-2D4D-4C04-B5FC-3003963C3A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F253F-CB04-4F3F-84B2-87CBE3D77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11B6E-0544-49D6-AADA-4196D6091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A9663-7C3F-48EB-8EA1-28DB98203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B8F18-ECA6-42DC-A907-3FE91BB95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19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06FBDF-CD39-48B8-9A80-2EBF46965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F9301-C8BD-49A8-A133-9351523CD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E1297-2F0F-452B-8C87-6E284A6AED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FDB81-A576-40AD-B4EF-2D61528EA58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1E0BE-B777-4A2A-BADE-28E53FE2E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A7FD6-8320-4E83-AC4E-A4DBE9B98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1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0.png"/><Relationship Id="rId10" Type="http://schemas.openxmlformats.org/officeDocument/2006/relationships/image" Target="../media/image100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12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12" Type="http://schemas.openxmlformats.org/officeDocument/2006/relationships/image" Target="../media/image3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Relationship Id="rId1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Relationship Id="rId1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ocs.opencv.org/4.x/dd/d53/tutorial_py_depthmap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xiv.org/pdf/2108.09770v1.pdf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8.09770v1.pdf" TargetMode="External"/><Relationship Id="rId2" Type="http://schemas.openxmlformats.org/officeDocument/2006/relationships/hyperlink" Target="https://scikit-image.org/docs/stable/api/skimage.feature.html#skimage.feature.match_templat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7" Type="http://schemas.openxmlformats.org/officeDocument/2006/relationships/image" Target="../media/image7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2023,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Stereogeometry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3-D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Review: Pinhole Camera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6384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Homogeneous coordinates for a </a:t>
            </a:r>
            <a:r>
              <a:rPr lang="en-US" b="1" dirty="0"/>
              <a:t>pinhole camera model  </a:t>
            </a:r>
          </a:p>
          <a:p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639389" flipH="1">
            <a:off x="5653013" y="2041910"/>
            <a:ext cx="3313918" cy="3166686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047601-3EDD-4B58-B8E9-FE33ED6D4551}"/>
              </a:ext>
            </a:extLst>
          </p:cNvPr>
          <p:cNvSpPr/>
          <p:nvPr/>
        </p:nvSpPr>
        <p:spPr>
          <a:xfrm>
            <a:off x="3049332" y="370371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FDD538-1C21-49E5-B08C-46730305317C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275575" y="3819194"/>
            <a:ext cx="82512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27C8C-323C-4299-BF7A-05685368EEED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3162454" y="3703715"/>
            <a:ext cx="0" cy="10458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FFC7B1-C443-4C7A-8F26-DA1EECF2F41B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3242442" y="3900849"/>
            <a:ext cx="694757" cy="3279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F011CBB-DE58-4A65-8DC0-CA25EB23183B}"/>
              </a:ext>
            </a:extLst>
          </p:cNvPr>
          <p:cNvSpPr txBox="1"/>
          <p:nvPr/>
        </p:nvSpPr>
        <p:spPr>
          <a:xfrm>
            <a:off x="2878873" y="3118940"/>
            <a:ext cx="567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F5DC37-C8A1-4AA6-9AB8-E3960B561E8F}"/>
              </a:ext>
            </a:extLst>
          </p:cNvPr>
          <p:cNvCxnSpPr>
            <a:cxnSpLocks/>
            <a:stCxn id="5" idx="2"/>
            <a:endCxn id="36" idx="6"/>
          </p:cNvCxnSpPr>
          <p:nvPr/>
        </p:nvCxnSpPr>
        <p:spPr>
          <a:xfrm flipV="1">
            <a:off x="3049332" y="3798043"/>
            <a:ext cx="4302573" cy="2115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9CE46F-9AEF-4751-8B97-896BC5A65D0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8549345" y="3858460"/>
            <a:ext cx="1740259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/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/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/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23466F4-AEAF-43D0-A73E-E1ACBFA54C38}"/>
              </a:ext>
            </a:extLst>
          </p:cNvPr>
          <p:cNvCxnSpPr>
            <a:cxnSpLocks/>
          </p:cNvCxnSpPr>
          <p:nvPr/>
        </p:nvCxnSpPr>
        <p:spPr>
          <a:xfrm>
            <a:off x="3159069" y="4749560"/>
            <a:ext cx="0" cy="1685247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80C77F8-E252-416C-A817-E4E83D623CCB}"/>
              </a:ext>
            </a:extLst>
          </p:cNvPr>
          <p:cNvCxnSpPr>
            <a:cxnSpLocks/>
          </p:cNvCxnSpPr>
          <p:nvPr/>
        </p:nvCxnSpPr>
        <p:spPr>
          <a:xfrm flipH="1" flipV="1">
            <a:off x="3159069" y="6273279"/>
            <a:ext cx="4077357" cy="44570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/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Image plane,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blipFill>
                <a:blip r:embed="rId5"/>
                <a:stretch>
                  <a:fillRect l="-4113" t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/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stCxn id="5" idx="2"/>
          </p:cNvCxnSpPr>
          <p:nvPr/>
        </p:nvCxnSpPr>
        <p:spPr>
          <a:xfrm flipV="1">
            <a:off x="3049332" y="2836701"/>
            <a:ext cx="4144755" cy="982493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243208-9BCA-4C3F-974A-F9B462565C74}"/>
              </a:ext>
            </a:extLst>
          </p:cNvPr>
          <p:cNvCxnSpPr>
            <a:cxnSpLocks/>
          </p:cNvCxnSpPr>
          <p:nvPr/>
        </p:nvCxnSpPr>
        <p:spPr>
          <a:xfrm flipV="1">
            <a:off x="8465770" y="2086087"/>
            <a:ext cx="2003816" cy="45327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9C1DCEDA-5A17-49B2-960F-BE02E2D69011}"/>
              </a:ext>
            </a:extLst>
          </p:cNvPr>
          <p:cNvSpPr/>
          <p:nvPr/>
        </p:nvSpPr>
        <p:spPr>
          <a:xfrm>
            <a:off x="7058295" y="271879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64220BE-EAE0-4969-918A-105E0159206B}"/>
              </a:ext>
            </a:extLst>
          </p:cNvPr>
          <p:cNvSpPr/>
          <p:nvPr/>
        </p:nvSpPr>
        <p:spPr>
          <a:xfrm>
            <a:off x="9511002" y="2152393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/>
              <p:nvPr/>
            </p:nvSpPr>
            <p:spPr>
              <a:xfrm>
                <a:off x="9498230" y="2114494"/>
                <a:ext cx="1342291" cy="10502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8230" y="2114494"/>
                <a:ext cx="1342291" cy="10502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/>
              <p:nvPr/>
            </p:nvSpPr>
            <p:spPr>
              <a:xfrm>
                <a:off x="6970867" y="2718793"/>
                <a:ext cx="1241750" cy="749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867" y="2718793"/>
                <a:ext cx="1241750" cy="7496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8548CA6-8EA1-4E9E-AFA5-F789306FA36D}"/>
              </a:ext>
            </a:extLst>
          </p:cNvPr>
          <p:cNvCxnSpPr>
            <a:cxnSpLocks/>
          </p:cNvCxnSpPr>
          <p:nvPr/>
        </p:nvCxnSpPr>
        <p:spPr>
          <a:xfrm>
            <a:off x="7218142" y="3282855"/>
            <a:ext cx="36569" cy="304800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3D2E284-E2A9-41CC-97FB-02118CD0BF38}"/>
              </a:ext>
            </a:extLst>
          </p:cNvPr>
          <p:cNvSpPr txBox="1"/>
          <p:nvPr/>
        </p:nvSpPr>
        <p:spPr>
          <a:xfrm>
            <a:off x="8811273" y="3896830"/>
            <a:ext cx="1625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Optic Axis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9B286C-79BF-4696-8353-557C0ECFA1DD}"/>
              </a:ext>
            </a:extLst>
          </p:cNvPr>
          <p:cNvSpPr txBox="1"/>
          <p:nvPr/>
        </p:nvSpPr>
        <p:spPr>
          <a:xfrm>
            <a:off x="2376658" y="2387228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Pinhole at origin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0A37F8D-DDD7-4041-AD38-952117B8EC41}"/>
              </a:ext>
            </a:extLst>
          </p:cNvPr>
          <p:cNvSpPr/>
          <p:nvPr/>
        </p:nvSpPr>
        <p:spPr>
          <a:xfrm>
            <a:off x="7125662" y="368256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A34A21-2346-4019-8075-26AAA37DCEA6}"/>
              </a:ext>
            </a:extLst>
          </p:cNvPr>
          <p:cNvSpPr txBox="1"/>
          <p:nvPr/>
        </p:nvSpPr>
        <p:spPr>
          <a:xfrm>
            <a:off x="6615386" y="3896830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Principle Point</a:t>
            </a:r>
          </a:p>
        </p:txBody>
      </p:sp>
    </p:spTree>
    <p:extLst>
      <p:ext uri="{BB962C8B-B14F-4D97-AF65-F5344CB8AC3E}">
        <p14:creationId xmlns:p14="http://schemas.microsoft.com/office/powerpoint/2010/main" val="3921183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Epipolar</a:t>
            </a:r>
            <a:r>
              <a:rPr lang="en-US" sz="4000" dirty="0">
                <a:latin typeface="+mn-lt"/>
              </a:rPr>
              <a:t>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7218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err="1"/>
              <a:t>Epipolar</a:t>
            </a:r>
            <a:r>
              <a:rPr lang="en-US" b="1" dirty="0"/>
              <a:t> geometry </a:t>
            </a:r>
            <a:r>
              <a:rPr lang="en-US" dirty="0"/>
              <a:t>is the basis for 3-D image construction</a:t>
            </a:r>
          </a:p>
          <a:p>
            <a:r>
              <a:rPr lang="en-US" dirty="0"/>
              <a:t>Start with a point in space </a:t>
            </a:r>
            <a:r>
              <a:rPr lang="en-US" b="1" i="1" dirty="0"/>
              <a:t>X</a:t>
            </a:r>
          </a:p>
          <a:p>
            <a:r>
              <a:rPr lang="en-US" dirty="0"/>
              <a:t>Point projected, with camera matrix </a:t>
            </a:r>
            <a:r>
              <a:rPr lang="en-US" b="1" dirty="0"/>
              <a:t>P</a:t>
            </a:r>
            <a:r>
              <a:rPr lang="en-US" dirty="0"/>
              <a:t>, at point </a:t>
            </a:r>
            <a:r>
              <a:rPr lang="en-US" i="1" dirty="0"/>
              <a:t>x</a:t>
            </a:r>
            <a:r>
              <a:rPr lang="en-US" dirty="0"/>
              <a:t> on image plane of camera 1 with optical center </a:t>
            </a:r>
            <a:r>
              <a:rPr lang="en-US" i="1" dirty="0"/>
              <a:t>o</a:t>
            </a:r>
            <a:r>
              <a:rPr lang="en-US" dirty="0"/>
              <a:t> </a:t>
            </a:r>
          </a:p>
          <a:p>
            <a:r>
              <a:rPr lang="en-US" dirty="0"/>
              <a:t>Point projected, with camera matrix </a:t>
            </a:r>
            <a:r>
              <a:rPr lang="en-US" b="1" dirty="0"/>
              <a:t>P’</a:t>
            </a:r>
            <a:r>
              <a:rPr lang="en-US" dirty="0"/>
              <a:t>, at point </a:t>
            </a:r>
            <a:r>
              <a:rPr lang="en-US" i="1" dirty="0"/>
              <a:t>x’</a:t>
            </a:r>
            <a:r>
              <a:rPr lang="en-US" dirty="0"/>
              <a:t> on image plane of camera 2 with optic center </a:t>
            </a:r>
            <a:r>
              <a:rPr lang="en-US" i="1" dirty="0"/>
              <a:t>o’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BD9BEE-9EAA-41D0-9C6E-4F0820B741DE}"/>
              </a:ext>
            </a:extLst>
          </p:cNvPr>
          <p:cNvCxnSpPr>
            <a:cxnSpLocks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863589D6-83CF-4555-BC8B-040081F87BE2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2D0A0A-F7CF-46CB-8384-FE822EDE4DBD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1B0E432-357B-4D80-A2E9-5DBEBB93934B}"/>
              </a:ext>
            </a:extLst>
          </p:cNvPr>
          <p:cNvCxnSpPr>
            <a:cxnSpLocks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A143917F-B9EB-410A-89AD-B12FA8A664AB}"/>
              </a:ext>
            </a:extLst>
          </p:cNvPr>
          <p:cNvSpPr/>
          <p:nvPr/>
        </p:nvSpPr>
        <p:spPr>
          <a:xfrm rot="279166" flipH="1">
            <a:off x="6427934" y="4850177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B6FE6C1-B73B-421C-83EB-4FBCD4E5239B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C0289CA9-E1D7-4C12-B93C-B64A0E778B8F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7FC2D3B-601C-42B8-827D-CD7D35371FAD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B62894F-0F98-4871-AA2B-A1C7D409D82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EEDB6973-02D6-44E8-915A-91CAC8AFBC1B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A2135744-D57B-49BF-BDAA-254BD82EBC8E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8CA1100A-D175-48EB-A772-2691929B6A42}"/>
              </a:ext>
            </a:extLst>
          </p:cNvPr>
          <p:cNvSpPr txBox="1"/>
          <p:nvPr/>
        </p:nvSpPr>
        <p:spPr>
          <a:xfrm>
            <a:off x="4069354" y="5592225"/>
            <a:ext cx="303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503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  <p:bldP spid="29" grpId="0" animBg="1"/>
      <p:bldP spid="30" grpId="0" animBg="1"/>
      <p:bldP spid="31" grpId="0" animBg="1"/>
      <p:bldP spid="32" grpId="0"/>
      <p:bldP spid="33" grpId="0"/>
      <p:bldP spid="34" grpId="0" animBg="1"/>
      <p:bldP spid="35" grpId="0"/>
      <p:bldP spid="36" grpId="0"/>
      <p:bldP spid="37" grpId="0" animBg="1"/>
      <p:bldP spid="38" grpId="0"/>
      <p:bldP spid="39" grpId="0"/>
      <p:bldP spid="40" grpId="0"/>
      <p:bldP spid="5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Epipolar</a:t>
            </a:r>
            <a:r>
              <a:rPr lang="en-US" sz="4000" dirty="0">
                <a:latin typeface="+mn-lt"/>
              </a:rPr>
              <a:t>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5"/>
            <a:ext cx="10515600" cy="2976273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Epipolar</a:t>
            </a:r>
            <a:r>
              <a:rPr lang="en-US" b="1" dirty="0"/>
              <a:t> geometry </a:t>
            </a:r>
            <a:r>
              <a:rPr lang="en-US" dirty="0"/>
              <a:t>is the basis for 3-D image construction</a:t>
            </a:r>
          </a:p>
          <a:p>
            <a:r>
              <a:rPr lang="en-US" dirty="0"/>
              <a:t>Start with two camera poses</a:t>
            </a:r>
          </a:p>
          <a:p>
            <a:r>
              <a:rPr lang="en-US" b="1" dirty="0"/>
              <a:t>Baseline</a:t>
            </a:r>
            <a:r>
              <a:rPr lang="en-US" dirty="0"/>
              <a:t> connects optic centers of cameras </a:t>
            </a:r>
          </a:p>
          <a:p>
            <a:r>
              <a:rPr lang="en-US" dirty="0"/>
              <a:t>Baseline crosses the image planes at the </a:t>
            </a:r>
            <a:r>
              <a:rPr lang="en-US" b="1" dirty="0" err="1"/>
              <a:t>epipodes</a:t>
            </a:r>
            <a:r>
              <a:rPr lang="en-US" dirty="0"/>
              <a:t>, </a:t>
            </a:r>
            <a:r>
              <a:rPr lang="en-US" i="1" dirty="0"/>
              <a:t>e</a:t>
            </a:r>
            <a:r>
              <a:rPr lang="en-US" dirty="0"/>
              <a:t>, </a:t>
            </a:r>
            <a:r>
              <a:rPr lang="en-US" i="1" dirty="0"/>
              <a:t>e’</a:t>
            </a:r>
          </a:p>
          <a:p>
            <a:r>
              <a:rPr lang="en-US" dirty="0"/>
              <a:t>The points X, o, and o’ define the </a:t>
            </a:r>
            <a:r>
              <a:rPr lang="en-US" b="1" dirty="0" err="1"/>
              <a:t>epipolar</a:t>
            </a:r>
            <a:r>
              <a:rPr lang="en-US" b="1" dirty="0"/>
              <a:t> plane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BFD5077A-620B-49C9-A329-AF6CB91F9657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87271-1627-4C1A-8CA8-2C5CA9237F0C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C19D451-C736-4B6B-95A1-F742018C93DB}"/>
              </a:ext>
            </a:extLst>
          </p:cNvPr>
          <p:cNvCxnSpPr>
            <a:cxnSpLocks/>
            <a:endCxn id="22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0511060-D1F0-42CA-AF62-0B740F403362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2106F9-359C-4E53-82CC-68CD69525E91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6788DEE-C5F9-42E6-9DF9-DD61144E1637}"/>
              </a:ext>
            </a:extLst>
          </p:cNvPr>
          <p:cNvCxnSpPr>
            <a:cxnSpLocks/>
            <a:endCxn id="22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666D0628-2466-4DDA-A799-737F8DDCCA0D}"/>
              </a:ext>
            </a:extLst>
          </p:cNvPr>
          <p:cNvSpPr/>
          <p:nvPr/>
        </p:nvSpPr>
        <p:spPr>
          <a:xfrm rot="279166" flipH="1">
            <a:off x="6468355" y="48501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5ECCD33-3DA5-4A0D-B1A1-54F0FDC5D8F2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B5B2919-B163-4B16-96F3-167656B021FD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FDA40BF-30DA-4C5A-9343-52416F986B9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958547B-D2D0-49A7-9631-A732A1605374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054ABBB-4D81-49C1-9013-6E86C845F3FB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054ABBB-4D81-49C1-9013-6E86C845F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2034145-CCFD-4DB2-9470-C116EDE2EB23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2034145-CCFD-4DB2-9470-C116EDE2E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>
            <a:extLst>
              <a:ext uri="{FF2B5EF4-FFF2-40B4-BE49-F238E27FC236}">
                <a16:creationId xmlns:a16="http://schemas.microsoft.com/office/drawing/2014/main" id="{4AB0FB4A-968C-4B4D-8970-6DEE5C3794E0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80C2BE8-29C8-4ACA-BCD4-D2C77AAE2D33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80C2BE8-29C8-4ACA-BCD4-D2C77AAE2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10CFE24-9F39-442C-8C03-AB3D28647EE5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10CFE24-9F39-442C-8C03-AB3D28647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A27F954B-EC19-4C1F-B89A-2878332300D7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F969CE-711E-4CA4-9F5D-C0132F91C56C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F969CE-711E-4CA4-9F5D-C0132F91C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CA7ADC-84EB-4AED-A2F4-22F9798560BE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CA7ADC-84EB-4AED-A2F4-22F979856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8C65CE4-D584-4C40-B44E-3F3F7F341B5B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8C65CE4-D584-4C40-B44E-3F3F7F341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A9EFFD56-9741-475E-9BE6-DCC73EE45715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B7C906F-0DBE-44F2-B138-B8034647B10F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B7C906F-0DBE-44F2-B138-B8034647B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>
            <a:extLst>
              <a:ext uri="{FF2B5EF4-FFF2-40B4-BE49-F238E27FC236}">
                <a16:creationId xmlns:a16="http://schemas.microsoft.com/office/drawing/2014/main" id="{4CBBB5CB-6796-4E28-BA5E-93D3B4F451CC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6DF982-B027-419D-9B52-5B27AFDDC80E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6DF982-B027-419D-9B52-5B27AFDDC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BB21A4A-058D-475C-AC84-3818E2D460EA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2601567" y="6304133"/>
            <a:ext cx="1810867" cy="5721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F22896D-91DE-46A5-967C-AE3C03893B54}"/>
              </a:ext>
            </a:extLst>
          </p:cNvPr>
          <p:cNvCxnSpPr>
            <a:cxnSpLocks/>
            <a:stCxn id="47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956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2" grpId="0" animBg="1"/>
      <p:bldP spid="43" grpId="0"/>
      <p:bldP spid="47" grpId="0" animBg="1"/>
      <p:bldP spid="5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Epipolar</a:t>
            </a:r>
            <a:r>
              <a:rPr lang="en-US" sz="4000" dirty="0">
                <a:latin typeface="+mn-lt"/>
              </a:rPr>
              <a:t>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325574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Epipolar</a:t>
            </a:r>
            <a:r>
              <a:rPr lang="en-US" b="1" dirty="0"/>
              <a:t> geometry </a:t>
            </a:r>
            <a:r>
              <a:rPr lang="en-US" dirty="0"/>
              <a:t>is the basis for 3-D image construction</a:t>
            </a:r>
          </a:p>
          <a:p>
            <a:r>
              <a:rPr lang="en-US" dirty="0"/>
              <a:t>Start with two camera poses</a:t>
            </a:r>
          </a:p>
          <a:p>
            <a:r>
              <a:rPr lang="en-US" b="1" dirty="0" err="1"/>
              <a:t>Epipolar</a:t>
            </a:r>
            <a:r>
              <a:rPr lang="en-US" dirty="0"/>
              <a:t> lines connect </a:t>
            </a:r>
            <a:r>
              <a:rPr lang="en-US" dirty="0" err="1"/>
              <a:t>epipodes</a:t>
            </a:r>
            <a:r>
              <a:rPr lang="en-US" dirty="0"/>
              <a:t>, </a:t>
            </a:r>
            <a:r>
              <a:rPr lang="en-US" i="1" dirty="0"/>
              <a:t>e</a:t>
            </a:r>
            <a:r>
              <a:rPr lang="en-US"/>
              <a:t>, </a:t>
            </a:r>
            <a:r>
              <a:rPr lang="en-US" i="1" dirty="0"/>
              <a:t>e</a:t>
            </a:r>
            <a:r>
              <a:rPr lang="en-US"/>
              <a:t>’ </a:t>
            </a:r>
            <a:r>
              <a:rPr lang="en-US" dirty="0"/>
              <a:t>to </a:t>
            </a:r>
            <a:r>
              <a:rPr lang="en-US" i="1" dirty="0"/>
              <a:t>x</a:t>
            </a:r>
            <a:r>
              <a:rPr lang="en-US" dirty="0"/>
              <a:t>, </a:t>
            </a:r>
            <a:r>
              <a:rPr lang="en-US" i="1" dirty="0"/>
              <a:t>x</a:t>
            </a:r>
            <a:r>
              <a:rPr lang="en-US" dirty="0"/>
              <a:t>’ </a:t>
            </a:r>
          </a:p>
          <a:p>
            <a:r>
              <a:rPr lang="en-US" dirty="0" err="1"/>
              <a:t>Epipolar</a:t>
            </a:r>
            <a:r>
              <a:rPr lang="en-US" dirty="0"/>
              <a:t> lines lie in the </a:t>
            </a:r>
            <a:r>
              <a:rPr lang="en-US" dirty="0" err="1"/>
              <a:t>epipolar</a:t>
            </a:r>
            <a:r>
              <a:rPr lang="en-US" dirty="0"/>
              <a:t> plane</a:t>
            </a:r>
          </a:p>
          <a:p>
            <a:endParaRPr lang="en-US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blipFill>
                <a:blip r:embed="rId12"/>
                <a:stretch>
                  <a:fillRect l="-4615" t="-10526" r="-1538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808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Projections to Camera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projection matrix, </a:t>
                </a:r>
                <a:r>
                  <a:rPr lang="en-US" b="1" i="1" dirty="0"/>
                  <a:t>P</a:t>
                </a:r>
                <a:r>
                  <a:rPr lang="en-US" b="1" dirty="0"/>
                  <a:t>, </a:t>
                </a:r>
                <a:r>
                  <a:rPr lang="en-US" dirty="0"/>
                  <a:t>is a similarity transform </a:t>
                </a:r>
              </a:p>
              <a:p>
                <a:r>
                  <a:rPr lang="en-US" dirty="0"/>
                  <a:t>In heterogeneous coordinates, project along ray with a scale, </a:t>
                </a:r>
                <a:r>
                  <a:rPr lang="en-US" dirty="0">
                    <a:latin typeface="Symbol" panose="05050102010706020507" pitchFamily="18" charset="2"/>
                  </a:rPr>
                  <a:t>a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𝑃𝑋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9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6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7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8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  <a:blipFill>
                <a:blip r:embed="rId2"/>
                <a:stretch>
                  <a:fillRect l="-1217" t="-4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5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2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blipFill>
                <a:blip r:embed="rId13"/>
                <a:stretch>
                  <a:fillRect l="-4615" t="-10526" r="-1538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140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Projections to Camera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projection matrix, </a:t>
                </a:r>
                <a:r>
                  <a:rPr lang="en-US" b="1" i="1" dirty="0"/>
                  <a:t>P</a:t>
                </a:r>
                <a:r>
                  <a:rPr lang="en-US" b="1" dirty="0"/>
                  <a:t>, </a:t>
                </a:r>
                <a:r>
                  <a:rPr lang="en-US" dirty="0"/>
                  <a:t>is a similarity transform </a:t>
                </a:r>
              </a:p>
              <a:p>
                <a:r>
                  <a:rPr lang="en-US" dirty="0"/>
                  <a:t>In heterogeneous coordinates, project along ray with a scale, </a:t>
                </a:r>
                <a:r>
                  <a:rPr lang="en-US" dirty="0">
                    <a:latin typeface="Symbol" panose="05050102010706020507" pitchFamily="18" charset="2"/>
                  </a:rPr>
                  <a:t>a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𝑃𝑋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write this relationship in terms of a cross product, eliminating the scale factor , </a:t>
                </a:r>
                <a:r>
                  <a:rPr lang="en-US" dirty="0">
                    <a:latin typeface="Symbol" panose="05050102010706020507" pitchFamily="18" charset="2"/>
                  </a:rPr>
                  <a:t>a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Makes sense, since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𝑃𝑋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  <a:blipFill>
                <a:blip r:embed="rId2"/>
                <a:stretch>
                  <a:fillRect l="-1217" t="-3154" r="-870" b="-1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5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2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blipFill>
                <a:blip r:embed="rId13"/>
                <a:stretch>
                  <a:fillRect l="-4615" t="-10526" r="-1538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733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Rewrite the projection matrix relationship in terms of vectors,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/>
                  <a:t>, </a:t>
                </a:r>
                <a:r>
                  <a:rPr lang="en-US" b="1" i="1" dirty="0"/>
                  <a:t>x</a:t>
                </a:r>
                <a:r>
                  <a:rPr lang="en-US" dirty="0"/>
                  <a:t>, and </a:t>
                </a:r>
                <a:r>
                  <a:rPr lang="en-US" b="1" i="1" dirty="0"/>
                  <a:t>X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12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872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How many independent equations do we have?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Find </a:t>
                </a:r>
                <a:r>
                  <a:rPr lang="en-US" i="1" dirty="0"/>
                  <a:t>-x</a:t>
                </a:r>
                <a:r>
                  <a:rPr lang="en-US" dirty="0"/>
                  <a:t> times first line plus </a:t>
                </a:r>
                <a:r>
                  <a:rPr lang="en-US" i="1" dirty="0"/>
                  <a:t>-y</a:t>
                </a:r>
                <a:r>
                  <a:rPr lang="en-US" dirty="0"/>
                  <a:t> times the second line: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dirty="0"/>
                  <a:t>The third row is linearly dependent on the first two, which leaves: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291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third row is linearly dependent on the first two: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Or,</a:t>
                </a: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dirty="0"/>
                  <a:t>Which gives a system of linear equations: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1" i="1" baseline="-25000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528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 matching points, </a:t>
                </a:r>
                <a:r>
                  <a:rPr lang="en-US" b="1" i="1" dirty="0"/>
                  <a:t>x</a:t>
                </a:r>
                <a:r>
                  <a:rPr lang="en-US" dirty="0"/>
                  <a:t> and </a:t>
                </a:r>
                <a:r>
                  <a:rPr lang="en-US" b="1" i="1" dirty="0"/>
                  <a:t>x’</a:t>
                </a:r>
                <a:r>
                  <a:rPr lang="en-US" dirty="0"/>
                  <a:t>, we can write the linear system of equations: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𝒑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𝒑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Or,</a:t>
                </a: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Can solve this system with SVD 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2254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Stereography and 3-D CV algorithms attempt to construct 3-D models of the real world </a:t>
            </a:r>
          </a:p>
          <a:p>
            <a:r>
              <a:rPr lang="en-US" dirty="0"/>
              <a:t>3-D CV uses two or more camera poses to create 3-D models  </a:t>
            </a:r>
          </a:p>
          <a:p>
            <a:r>
              <a:rPr lang="en-US" dirty="0"/>
              <a:t>3-D CV has many applications: </a:t>
            </a:r>
          </a:p>
          <a:p>
            <a:pPr lvl="1"/>
            <a:r>
              <a:rPr lang="en-US" dirty="0"/>
              <a:t>Autonomous vehicles</a:t>
            </a:r>
          </a:p>
          <a:p>
            <a:pPr lvl="1"/>
            <a:r>
              <a:rPr lang="en-US" dirty="0"/>
              <a:t>Robotics</a:t>
            </a:r>
          </a:p>
          <a:p>
            <a:pPr lvl="1"/>
            <a:r>
              <a:rPr lang="en-US" dirty="0"/>
              <a:t>Augmented reality </a:t>
            </a:r>
          </a:p>
          <a:p>
            <a:pPr lvl="1"/>
            <a:r>
              <a:rPr lang="en-US" dirty="0"/>
              <a:t>Scanning 3-D shapes of real objects</a:t>
            </a:r>
          </a:p>
          <a:p>
            <a:pPr lvl="1"/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3-D CV is slowly seeing the impact of deep NN models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Matching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5338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We need to find matching points between the left and right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sz="1500" dirty="0"/>
              <a:t>Credit, Kris </a:t>
            </a:r>
            <a:r>
              <a:rPr lang="en-US" sz="1500" dirty="0" err="1"/>
              <a:t>Kitani</a:t>
            </a:r>
            <a:r>
              <a:rPr lang="en-US" sz="1500" dirty="0"/>
              <a:t> - CMU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2BF736-4E8F-487B-AD4A-941F5255C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99" y="1933444"/>
            <a:ext cx="10015814" cy="410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525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Matching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3287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need to find matching points between the left and right images </a:t>
            </a:r>
          </a:p>
          <a:p>
            <a:r>
              <a:rPr lang="en-US" dirty="0"/>
              <a:t>Do we need to search entire pair of images for matching points? </a:t>
            </a:r>
          </a:p>
          <a:p>
            <a:r>
              <a:rPr lang="en-US" dirty="0"/>
              <a:t>No! We only need to search along the </a:t>
            </a:r>
            <a:r>
              <a:rPr lang="en-US" dirty="0" err="1"/>
              <a:t>epipolar</a:t>
            </a:r>
            <a:r>
              <a:rPr lang="en-US" dirty="0"/>
              <a:t> line, </a:t>
            </a:r>
            <a:r>
              <a:rPr lang="en-US" i="1" dirty="0"/>
              <a:t>l’</a:t>
            </a:r>
          </a:p>
          <a:p>
            <a:r>
              <a:rPr lang="en-US" dirty="0"/>
              <a:t>Enforce the </a:t>
            </a:r>
            <a:r>
              <a:rPr lang="en-US" b="1" dirty="0" err="1"/>
              <a:t>epipolar</a:t>
            </a:r>
            <a:r>
              <a:rPr lang="en-US" b="1" dirty="0"/>
              <a:t> constraint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026973" y="5796871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973" y="5796871"/>
                <a:ext cx="394629" cy="461665"/>
              </a:xfrm>
              <a:prstGeom prst="rect">
                <a:avLst/>
              </a:prstGeom>
              <a:blipFill>
                <a:blip r:embed="rId12"/>
                <a:stretch>
                  <a:fillRect l="-4688" t="-10526" r="-1562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4F28E9AD-AEBE-4A09-9E1D-1FFBE716C7BB}"/>
              </a:ext>
            </a:extLst>
          </p:cNvPr>
          <p:cNvSpPr/>
          <p:nvPr/>
        </p:nvSpPr>
        <p:spPr>
          <a:xfrm>
            <a:off x="4999756" y="520049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97DBEA3-512E-4454-A19E-310CE81C692E}"/>
              </a:ext>
            </a:extLst>
          </p:cNvPr>
          <p:cNvCxnSpPr>
            <a:cxnSpLocks/>
            <a:stCxn id="83" idx="2"/>
          </p:cNvCxnSpPr>
          <p:nvPr/>
        </p:nvCxnSpPr>
        <p:spPr>
          <a:xfrm flipH="1" flipV="1">
            <a:off x="5201144" y="5400522"/>
            <a:ext cx="4285837" cy="88375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B568823D-552F-474F-A455-50E6163D57FD}"/>
              </a:ext>
            </a:extLst>
          </p:cNvPr>
          <p:cNvSpPr/>
          <p:nvPr/>
        </p:nvSpPr>
        <p:spPr>
          <a:xfrm>
            <a:off x="5375192" y="506500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BBFDAB1-D0F3-43F3-A60F-84694504BFB8}"/>
              </a:ext>
            </a:extLst>
          </p:cNvPr>
          <p:cNvCxnSpPr>
            <a:cxnSpLocks/>
            <a:stCxn id="83" idx="2"/>
            <a:endCxn id="39" idx="5"/>
          </p:cNvCxnSpPr>
          <p:nvPr/>
        </p:nvCxnSpPr>
        <p:spPr>
          <a:xfrm flipH="1" flipV="1">
            <a:off x="5568302" y="5262141"/>
            <a:ext cx="3918679" cy="102213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FE8F066-AD59-41B0-BDAD-AB9D2F912CBE}"/>
              </a:ext>
            </a:extLst>
          </p:cNvPr>
          <p:cNvCxnSpPr>
            <a:cxnSpLocks/>
            <a:endCxn id="83" idx="2"/>
          </p:cNvCxnSpPr>
          <p:nvPr/>
        </p:nvCxnSpPr>
        <p:spPr>
          <a:xfrm>
            <a:off x="7874873" y="5868209"/>
            <a:ext cx="1612108" cy="416067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FCC3E62-D535-404A-BE15-D70216A8CDD1}"/>
              </a:ext>
            </a:extLst>
          </p:cNvPr>
          <p:cNvCxnSpPr>
            <a:cxnSpLocks/>
            <a:endCxn id="83" idx="2"/>
          </p:cNvCxnSpPr>
          <p:nvPr/>
        </p:nvCxnSpPr>
        <p:spPr>
          <a:xfrm>
            <a:off x="7734300" y="5908608"/>
            <a:ext cx="1752681" cy="37566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5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48" grpId="0" animBg="1"/>
      <p:bldP spid="50" grpId="0" animBg="1"/>
      <p:bldP spid="45" grpId="0" animBg="1"/>
      <p:bldP spid="55" grpId="0" animBg="1"/>
      <p:bldP spid="57" grpId="0"/>
      <p:bldP spid="75" grpId="0"/>
      <p:bldP spid="76" grpId="0" animBg="1"/>
      <p:bldP spid="77" grpId="0"/>
      <p:bldP spid="82" grpId="0"/>
      <p:bldP spid="83" grpId="0" animBg="1"/>
      <p:bldP spid="84" grpId="0"/>
      <p:bldP spid="47" grpId="0"/>
      <p:bldP spid="51" grpId="0"/>
      <p:bldP spid="52" grpId="0" animBg="1"/>
      <p:bldP spid="53" grpId="0"/>
      <p:bldP spid="54" grpId="0" animBg="1"/>
      <p:bldP spid="56" grpId="0"/>
      <p:bldP spid="85" grpId="0"/>
      <p:bldP spid="87" grpId="0"/>
      <p:bldP spid="34" grpId="0" animBg="1"/>
      <p:bldP spid="3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Matching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343383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We need to find matching points between the left and right images </a:t>
                </a:r>
              </a:p>
              <a:p>
                <a:r>
                  <a:rPr lang="en-US" dirty="0"/>
                  <a:t>Find </a:t>
                </a:r>
                <a:r>
                  <a:rPr lang="en-US" dirty="0" err="1"/>
                  <a:t>epipolar</a:t>
                </a:r>
                <a:r>
                  <a:rPr lang="en-US" dirty="0"/>
                  <a:t> line using the </a:t>
                </a:r>
                <a:r>
                  <a:rPr lang="en-US" b="1" dirty="0"/>
                  <a:t>essential matrix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Essential matrix maps point to line </a:t>
                </a:r>
              </a:p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en-US" dirty="0"/>
                  <a:t> essential matrix using </a:t>
                </a:r>
                <a:r>
                  <a:rPr lang="en-US" dirty="0" err="1"/>
                  <a:t>epipolar</a:t>
                </a:r>
                <a:r>
                  <a:rPr lang="en-US" dirty="0"/>
                  <a:t> geometry</a:t>
                </a:r>
              </a:p>
              <a:p>
                <a:r>
                  <a:rPr lang="en-US" dirty="0"/>
                  <a:t>Recall an </a:t>
                </a:r>
                <a:r>
                  <a:rPr lang="en-US" dirty="0" err="1"/>
                  <a:t>homography</a:t>
                </a:r>
                <a:r>
                  <a:rPr lang="en-US" dirty="0"/>
                  <a:t> maps a point to a point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3433832"/>
              </a:xfrm>
              <a:blipFill>
                <a:blip r:embed="rId2"/>
                <a:stretch>
                  <a:fillRect l="-1217" t="-3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5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2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026973" y="5796871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973" y="5796871"/>
                <a:ext cx="394629" cy="461665"/>
              </a:xfrm>
              <a:prstGeom prst="rect">
                <a:avLst/>
              </a:prstGeom>
              <a:blipFill>
                <a:blip r:embed="rId13"/>
                <a:stretch>
                  <a:fillRect l="-4688" t="-10526" r="-1562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4F28E9AD-AEBE-4A09-9E1D-1FFBE716C7BB}"/>
              </a:ext>
            </a:extLst>
          </p:cNvPr>
          <p:cNvSpPr/>
          <p:nvPr/>
        </p:nvSpPr>
        <p:spPr>
          <a:xfrm>
            <a:off x="4999756" y="520049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97DBEA3-512E-4454-A19E-310CE81C692E}"/>
              </a:ext>
            </a:extLst>
          </p:cNvPr>
          <p:cNvCxnSpPr>
            <a:cxnSpLocks/>
            <a:stCxn id="83" idx="2"/>
          </p:cNvCxnSpPr>
          <p:nvPr/>
        </p:nvCxnSpPr>
        <p:spPr>
          <a:xfrm flipH="1" flipV="1">
            <a:off x="5201144" y="5400522"/>
            <a:ext cx="4285837" cy="88375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B568823D-552F-474F-A455-50E6163D57FD}"/>
              </a:ext>
            </a:extLst>
          </p:cNvPr>
          <p:cNvSpPr/>
          <p:nvPr/>
        </p:nvSpPr>
        <p:spPr>
          <a:xfrm>
            <a:off x="5375192" y="506500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BBFDAB1-D0F3-43F3-A60F-84694504BFB8}"/>
              </a:ext>
            </a:extLst>
          </p:cNvPr>
          <p:cNvCxnSpPr>
            <a:cxnSpLocks/>
            <a:stCxn id="83" idx="2"/>
            <a:endCxn id="39" idx="5"/>
          </p:cNvCxnSpPr>
          <p:nvPr/>
        </p:nvCxnSpPr>
        <p:spPr>
          <a:xfrm flipH="1" flipV="1">
            <a:off x="5568302" y="5262141"/>
            <a:ext cx="3918679" cy="102213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FE8F066-AD59-41B0-BDAD-AB9D2F912CBE}"/>
              </a:ext>
            </a:extLst>
          </p:cNvPr>
          <p:cNvCxnSpPr>
            <a:cxnSpLocks/>
            <a:endCxn id="83" idx="2"/>
          </p:cNvCxnSpPr>
          <p:nvPr/>
        </p:nvCxnSpPr>
        <p:spPr>
          <a:xfrm>
            <a:off x="7874873" y="5868209"/>
            <a:ext cx="1612108" cy="416067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FCC3E62-D535-404A-BE15-D70216A8CDD1}"/>
              </a:ext>
            </a:extLst>
          </p:cNvPr>
          <p:cNvCxnSpPr>
            <a:cxnSpLocks/>
            <a:endCxn id="83" idx="2"/>
          </p:cNvCxnSpPr>
          <p:nvPr/>
        </p:nvCxnSpPr>
        <p:spPr>
          <a:xfrm>
            <a:off x="7734300" y="5908608"/>
            <a:ext cx="1752681" cy="37566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61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Essential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Find </a:t>
                </a:r>
                <a:r>
                  <a:rPr lang="en-US" dirty="0" err="1"/>
                  <a:t>epipolar</a:t>
                </a:r>
                <a:r>
                  <a:rPr lang="en-US" dirty="0"/>
                  <a:t> line using the </a:t>
                </a:r>
                <a:r>
                  <a:rPr lang="en-US" b="1" dirty="0"/>
                  <a:t>essential matrix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Now,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, so the dot product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</a:t>
                </a:r>
              </a:p>
              <a:p>
                <a:pPr marL="0" indent="0">
                  <a:buNone/>
                </a:pPr>
                <a:r>
                  <a:rPr lang="en-US" dirty="0"/>
                  <a:t>And,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  <a:blipFill>
                <a:blip r:embed="rId2"/>
                <a:stretch>
                  <a:fillRect l="-1217" t="-3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5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2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026973" y="5796871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973" y="5796871"/>
                <a:ext cx="394629" cy="461665"/>
              </a:xfrm>
              <a:prstGeom prst="rect">
                <a:avLst/>
              </a:prstGeom>
              <a:blipFill>
                <a:blip r:embed="rId13"/>
                <a:stretch>
                  <a:fillRect l="-4688" t="-10526" r="-1562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4F28E9AD-AEBE-4A09-9E1D-1FFBE716C7BB}"/>
              </a:ext>
            </a:extLst>
          </p:cNvPr>
          <p:cNvSpPr/>
          <p:nvPr/>
        </p:nvSpPr>
        <p:spPr>
          <a:xfrm>
            <a:off x="4999756" y="520049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97DBEA3-512E-4454-A19E-310CE81C692E}"/>
              </a:ext>
            </a:extLst>
          </p:cNvPr>
          <p:cNvCxnSpPr>
            <a:cxnSpLocks/>
            <a:stCxn id="83" idx="2"/>
          </p:cNvCxnSpPr>
          <p:nvPr/>
        </p:nvCxnSpPr>
        <p:spPr>
          <a:xfrm flipH="1" flipV="1">
            <a:off x="5201144" y="5400522"/>
            <a:ext cx="4285837" cy="88375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B568823D-552F-474F-A455-50E6163D57FD}"/>
              </a:ext>
            </a:extLst>
          </p:cNvPr>
          <p:cNvSpPr/>
          <p:nvPr/>
        </p:nvSpPr>
        <p:spPr>
          <a:xfrm>
            <a:off x="5375192" y="506500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BBFDAB1-D0F3-43F3-A60F-84694504BFB8}"/>
              </a:ext>
            </a:extLst>
          </p:cNvPr>
          <p:cNvCxnSpPr>
            <a:cxnSpLocks/>
            <a:stCxn id="83" idx="2"/>
            <a:endCxn id="39" idx="5"/>
          </p:cNvCxnSpPr>
          <p:nvPr/>
        </p:nvCxnSpPr>
        <p:spPr>
          <a:xfrm flipH="1" flipV="1">
            <a:off x="5568302" y="5262141"/>
            <a:ext cx="3918679" cy="102213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FE8F066-AD59-41B0-BDAD-AB9D2F912CBE}"/>
              </a:ext>
            </a:extLst>
          </p:cNvPr>
          <p:cNvCxnSpPr>
            <a:cxnSpLocks/>
            <a:endCxn id="83" idx="2"/>
          </p:cNvCxnSpPr>
          <p:nvPr/>
        </p:nvCxnSpPr>
        <p:spPr>
          <a:xfrm>
            <a:off x="7874873" y="5868209"/>
            <a:ext cx="1612108" cy="416067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FCC3E62-D535-404A-BE15-D70216A8CDD1}"/>
              </a:ext>
            </a:extLst>
          </p:cNvPr>
          <p:cNvCxnSpPr>
            <a:cxnSpLocks/>
            <a:endCxn id="83" idx="2"/>
          </p:cNvCxnSpPr>
          <p:nvPr/>
        </p:nvCxnSpPr>
        <p:spPr>
          <a:xfrm>
            <a:off x="7734300" y="5908608"/>
            <a:ext cx="1752681" cy="37566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58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Essential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Computing the essential matrix from relationship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Start with translation vector along the baseline, </a:t>
                </a:r>
                <a:r>
                  <a:rPr lang="en-US" b="1" i="1" dirty="0"/>
                  <a:t>t</a:t>
                </a:r>
              </a:p>
              <a:p>
                <a:r>
                  <a:rPr lang="en-US" dirty="0"/>
                  <a:t>And rotation matrix, </a:t>
                </a:r>
                <a:r>
                  <a:rPr lang="en-US" b="1" dirty="0"/>
                  <a:t>R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Write the rigid motion transformation between image planes: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  <a:blipFill>
                <a:blip r:embed="rId2"/>
                <a:stretch>
                  <a:fillRect l="-1217" t="-3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5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2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blipFill>
                <a:blip r:embed="rId13"/>
                <a:stretch>
                  <a:fillRect l="-4615" t="-10526" r="-1538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25ABC56-D30E-473C-A7F5-0A240AF53F8D}"/>
                  </a:ext>
                </a:extLst>
              </p:cNvPr>
              <p:cNvSpPr txBox="1"/>
              <p:nvPr/>
            </p:nvSpPr>
            <p:spPr>
              <a:xfrm>
                <a:off x="5572930" y="629543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25ABC56-D30E-473C-A7F5-0A240AF53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930" y="6295431"/>
                <a:ext cx="303210" cy="461665"/>
              </a:xfrm>
              <a:prstGeom prst="rect">
                <a:avLst/>
              </a:prstGeom>
              <a:blipFill>
                <a:blip r:embed="rId14"/>
                <a:stretch>
                  <a:fillRect l="-2000" r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745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Essential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Computing the essential matrix from relationship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The rigid motion transformation between image planes: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And, </a:t>
                </a:r>
                <a:r>
                  <a:rPr lang="en-US" b="1" i="1" dirty="0"/>
                  <a:t>x</a:t>
                </a:r>
                <a:r>
                  <a:rPr lang="en-US" dirty="0"/>
                  <a:t>, </a:t>
                </a:r>
                <a:r>
                  <a:rPr lang="en-US" b="1" i="1" dirty="0"/>
                  <a:t>x</a:t>
                </a:r>
                <a:r>
                  <a:rPr lang="en-US" dirty="0"/>
                  <a:t>’ and </a:t>
                </a:r>
                <a:r>
                  <a:rPr lang="en-US" b="1" i="1" dirty="0"/>
                  <a:t>t</a:t>
                </a:r>
                <a:r>
                  <a:rPr lang="en-US" dirty="0"/>
                  <a:t> are </a:t>
                </a:r>
                <a:r>
                  <a:rPr lang="en-US" b="1" dirty="0"/>
                  <a:t>all coplanar</a:t>
                </a:r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perpendicular to the </a:t>
                </a:r>
                <a:r>
                  <a:rPr lang="en-US" dirty="0" err="1"/>
                  <a:t>epipoplar</a:t>
                </a:r>
                <a:r>
                  <a:rPr lang="en-US" dirty="0"/>
                  <a:t> plane: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  <a:blipFill>
                <a:blip r:embed="rId2"/>
                <a:stretch>
                  <a:fillRect l="-1217" t="-3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5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2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blipFill>
                <a:blip r:embed="rId13"/>
                <a:stretch>
                  <a:fillRect l="-4615" t="-10526" r="-1538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25ABC56-D30E-473C-A7F5-0A240AF53F8D}"/>
                  </a:ext>
                </a:extLst>
              </p:cNvPr>
              <p:cNvSpPr txBox="1"/>
              <p:nvPr/>
            </p:nvSpPr>
            <p:spPr>
              <a:xfrm>
                <a:off x="5572930" y="629543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25ABC56-D30E-473C-A7F5-0A240AF53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930" y="6295431"/>
                <a:ext cx="303210" cy="461665"/>
              </a:xfrm>
              <a:prstGeom prst="rect">
                <a:avLst/>
              </a:prstGeom>
              <a:blipFill>
                <a:blip r:embed="rId14"/>
                <a:stretch>
                  <a:fillRect l="-2000" r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70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Essential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Computing the essential matrix from relationships: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Putting all this together: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Using the permutation matrix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for the cross product: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So: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  <a:blipFill>
                <a:blip r:embed="rId2"/>
                <a:stretch>
                  <a:fillRect l="-1217" t="-1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484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Essential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Let’s summarize the key properties of the essential matrix, starting with the </a:t>
                </a:r>
                <a:r>
                  <a:rPr lang="en-US" b="1" dirty="0" err="1"/>
                  <a:t>Longuet</a:t>
                </a:r>
                <a:r>
                  <a:rPr lang="en-US" b="1" dirty="0"/>
                  <a:t>-Higgins equation</a:t>
                </a:r>
                <a:r>
                  <a:rPr lang="en-US" dirty="0"/>
                  <a:t>:</a:t>
                </a:r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Relationships for the </a:t>
                </a:r>
                <a:r>
                  <a:rPr lang="en-US" dirty="0" err="1"/>
                  <a:t>epipolar</a:t>
                </a:r>
                <a:r>
                  <a:rPr lang="en-US" dirty="0"/>
                  <a:t> lines: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𝑬𝒙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    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And, for the </a:t>
                </a:r>
                <a:r>
                  <a:rPr lang="en-US" dirty="0" err="1"/>
                  <a:t>epipodes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Notice that all these relationships are expressed in </a:t>
                </a:r>
                <a:r>
                  <a:rPr lang="en-US" b="1" dirty="0"/>
                  <a:t>2-D camera coordinates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  <a:blipFill>
                <a:blip r:embed="rId2"/>
                <a:stretch>
                  <a:fillRect l="-1217" t="-1836" r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7936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Fundamental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essential matrix expressed in </a:t>
                </a:r>
                <a:r>
                  <a:rPr lang="en-US" b="1" dirty="0"/>
                  <a:t>2-D camera coordinates</a:t>
                </a:r>
              </a:p>
              <a:p>
                <a:r>
                  <a:rPr lang="en-US" dirty="0"/>
                  <a:t>Essential matrix maps </a:t>
                </a:r>
                <a:r>
                  <a:rPr lang="en-US" b="1" dirty="0"/>
                  <a:t>extrinsic parameters</a:t>
                </a:r>
              </a:p>
              <a:p>
                <a:r>
                  <a:rPr lang="en-US" dirty="0"/>
                  <a:t>Essential matrix assumes that the </a:t>
                </a:r>
                <a:r>
                  <a:rPr lang="en-US" b="1" dirty="0"/>
                  <a:t>intrinsic matrix </a:t>
                </a:r>
                <a:r>
                  <a:rPr lang="en-US" dirty="0"/>
                  <a:t>of the cameras are an identity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But real-world cameras do not have identity intrinsic matrix: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The intrinsic matrix transforms image point coordinates,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, to camera point coordinates,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  <a:blipFill>
                <a:blip r:embed="rId2"/>
                <a:stretch>
                  <a:fillRect l="-1217" t="-1836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91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Fundamental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fundamental matrix defines transformation in camera point coordinates</a:t>
                </a:r>
              </a:p>
              <a:p>
                <a:r>
                  <a:rPr lang="en-US" dirty="0"/>
                  <a:t>Use intrinsic matrix to transform between coordinate systems </a:t>
                </a: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     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′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Relationship between coordinates can be written in camera point coordinates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𝑬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In terms of the fundamental matrix: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𝑬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  <a:blipFill>
                <a:blip r:embed="rId2"/>
                <a:stretch>
                  <a:fillRect l="-1217" t="-1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714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Example: Depth map of room scene from stereo camera pair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https://docs.opencv.org/4.x/dd/d53/tutorial_py_depthmap.html</a:t>
            </a:r>
            <a:r>
              <a:rPr lang="en-US" sz="1600" dirty="0"/>
              <a:t>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A4662-0A35-466C-BB3C-C9EAFA86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74" y="1694481"/>
            <a:ext cx="10055337" cy="398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879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Fundamental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Fundamental matrix uses the same geometry and has identical properties to the essential matrix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𝑬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And,</a:t>
                </a:r>
                <a:endParaRPr lang="en-US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Relationships for the </a:t>
                </a:r>
                <a:r>
                  <a:rPr lang="en-US" dirty="0" err="1"/>
                  <a:t>epipolar</a:t>
                </a:r>
                <a:r>
                  <a:rPr lang="en-US" dirty="0"/>
                  <a:t> lines: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    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And, for the </a:t>
                </a:r>
                <a:r>
                  <a:rPr lang="en-US" dirty="0" err="1"/>
                  <a:t>epipodes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  <a:blipFill>
                <a:blip r:embed="rId2"/>
                <a:stretch>
                  <a:fillRect l="-1217" t="-1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946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Fundamental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We can solve for the parameters of the fundamental matrix in real-world coordinates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𝑬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can then find the essential matrix, </a:t>
                </a:r>
                <a:r>
                  <a:rPr lang="en-US" b="1" i="1" dirty="0"/>
                  <a:t>E</a:t>
                </a:r>
                <a:r>
                  <a:rPr lang="en-US" dirty="0"/>
                  <a:t>, given the intrinsic matrix, </a:t>
                </a:r>
                <a:r>
                  <a:rPr lang="en-US" b="1" i="1" dirty="0"/>
                  <a:t>K</a:t>
                </a:r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b="1" dirty="0">
                    <a:ea typeface="Cambria Math" panose="02040503050406030204" pitchFamily="18" charset="0"/>
                  </a:rPr>
                  <a:t>Focal length,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Image array offsets,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Skew correction,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  <a:blipFill>
                <a:blip r:embed="rId2"/>
                <a:stretch>
                  <a:fillRect l="-1217" t="-1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9237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Fundamental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We can solve for the parameters of the fundamental matrix in real-world coordinates </a:t>
                </a: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need to use matching points to solve for </a:t>
                </a:r>
                <a:r>
                  <a:rPr lang="en-US" b="1" i="1" dirty="0"/>
                  <a:t>F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For each pair of matching points,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we can write the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One pair of matching points gives 1 equation</a:t>
                </a:r>
              </a:p>
              <a:p>
                <a:r>
                  <a:rPr lang="en-US" dirty="0"/>
                  <a:t>We must solve for 8 degrees of freedom</a:t>
                </a:r>
              </a:p>
              <a:p>
                <a:r>
                  <a:rPr lang="en-US" dirty="0"/>
                  <a:t>Leads to the </a:t>
                </a:r>
                <a:r>
                  <a:rPr lang="en-US" b="1" dirty="0"/>
                  <a:t>8-point algorithm – </a:t>
                </a:r>
                <a:r>
                  <a:rPr lang="en-US" dirty="0"/>
                  <a:t>solve with a minimum of 8 matching points</a:t>
                </a: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  <a:blipFill>
                <a:blip r:embed="rId2"/>
                <a:stretch>
                  <a:fillRect l="-1217" t="-1836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729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Fundamental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The 8-point algorithm</a:t>
                </a:r>
                <a:endParaRPr lang="en-US" b="1" dirty="0"/>
              </a:p>
              <a:p>
                <a:r>
                  <a:rPr lang="en-US" dirty="0"/>
                  <a:t>For m matching points, we can write the equation: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′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  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′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  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 </m:t>
                                            </m:r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  <a:cs typeface="Segoe UI" panose="020B0502040204020203" pitchFamily="34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  <a:cs typeface="Segoe UI" panose="020B0502040204020203" pitchFamily="34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  <a:cs typeface="Segoe UI" panose="020B0502040204020203" pitchFamily="34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′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  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  <a:cs typeface="Segoe UI" panose="020B0502040204020203" pitchFamily="34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  <a:cs typeface="Segoe UI" panose="020B0502040204020203" pitchFamily="34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  <a:cs typeface="Segoe UI" panose="020B0502040204020203" pitchFamily="34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𝑦</m:t>
                                                      </m:r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′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 </m:t>
                                                  </m:r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  <m:r>
                                                              <a:rPr lang="en-US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en-US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 </m:t>
                                                        </m:r>
                                                      </m:e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  <m:r>
                                                              <a:rPr lang="en-US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en-US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 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′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′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𝑚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  <a:cs typeface="Segoe UI" panose="020B0502040204020203" pitchFamily="34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  <a:cs typeface="Segoe UI" panose="020B0502040204020203" pitchFamily="34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  <a:cs typeface="Segoe UI" panose="020B0502040204020203" pitchFamily="34" charset="0"/>
                                                      </a:rPr>
                                                      <m:t>𝑚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′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𝑚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  <a:cs typeface="Segoe UI" panose="020B0502040204020203" pitchFamily="34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  <a:cs typeface="Segoe UI" panose="020B0502040204020203" pitchFamily="34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b="0" i="1" smtClean="0">
                                                              <a:latin typeface="Cambria Math" panose="02040503050406030204" pitchFamily="18" charset="0"/>
                                                              <a:cs typeface="Segoe UI" panose="020B0502040204020203" pitchFamily="34" charset="0"/>
                                                            </a:rPr>
                                                            <m:t>𝑚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𝑦</m:t>
                                                      </m:r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′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𝑚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𝑚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  <m:r>
                                                              <a:rPr lang="en-US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𝑚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  <m:r>
                                                              <a:rPr lang="en-US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𝑚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5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𝑓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6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𝑓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7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𝑓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8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𝑓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9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  <a:blipFill>
                <a:blip r:embed="rId2"/>
                <a:stretch>
                  <a:fillRect l="-1043" t="-1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0534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Fundamental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8-point algorithm</a:t>
                </a:r>
              </a:p>
              <a:p>
                <a:r>
                  <a:rPr lang="en-US" dirty="0"/>
                  <a:t>Need to solve this </a:t>
                </a:r>
                <a:r>
                  <a:rPr lang="en-US" b="1" dirty="0"/>
                  <a:t>homogeneous equation</a:t>
                </a:r>
                <a:r>
                  <a:rPr lang="en-US" dirty="0"/>
                  <a:t>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For L2 (Euclidean) norms, find solution: 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𝑨𝒇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Solve with </a:t>
                </a:r>
                <a:r>
                  <a:rPr lang="en-US" b="1" dirty="0"/>
                  <a:t>singular value decomposition (SVD)</a:t>
                </a:r>
                <a:r>
                  <a:rPr lang="en-US" dirty="0"/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l-G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𝜮</m:t>
                      </m:r>
                      <m:sSup>
                        <m:sSup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b="1" i="1" dirty="0"/>
                  <a:t>U</a:t>
                </a:r>
                <a:r>
                  <a:rPr lang="en-US" i="1" dirty="0"/>
                  <a:t> = </a:t>
                </a:r>
                <a:r>
                  <a:rPr lang="en-US" dirty="0"/>
                  <a:t>left singular vectors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l-G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𝜮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diagonal matrix of singular values </a:t>
                </a:r>
              </a:p>
              <a:p>
                <a:pPr lvl="1"/>
                <a:r>
                  <a:rPr lang="en-US" b="1" i="1" dirty="0"/>
                  <a:t>V</a:t>
                </a:r>
                <a:r>
                  <a:rPr lang="en-US" i="1" dirty="0"/>
                  <a:t> =</a:t>
                </a:r>
                <a:r>
                  <a:rPr lang="en-US" dirty="0"/>
                  <a:t> right singular vectors 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  <a:blipFill>
                <a:blip r:embed="rId2"/>
                <a:stretch>
                  <a:fillRect l="-1217" t="-1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577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Fundamental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8-point algorithm</a:t>
                </a:r>
              </a:p>
              <a:p>
                <a:r>
                  <a:rPr lang="en-US" dirty="0"/>
                  <a:t>For L2 (Euclidean) norms, find solution: 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𝑨𝒇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Solve with </a:t>
                </a:r>
                <a:r>
                  <a:rPr lang="en-US" b="1" dirty="0"/>
                  <a:t>singular value decomposition (SVD)</a:t>
                </a:r>
                <a:r>
                  <a:rPr lang="en-US" dirty="0"/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l-G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𝜮</m:t>
                      </m:r>
                      <m:sSup>
                        <m:sSup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Projection by </a:t>
                </a:r>
                <a:r>
                  <a:rPr lang="en-US" b="1" i="1" dirty="0"/>
                  <a:t>F</a:t>
                </a:r>
                <a:r>
                  <a:rPr lang="en-US" dirty="0"/>
                  <a:t> is onto a 2-D image plane  </a:t>
                </a:r>
              </a:p>
              <a:p>
                <a:r>
                  <a:rPr lang="en-US" dirty="0"/>
                  <a:t>Want rank 2 projection, using first two singular values,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en-US" dirty="0"/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𝜮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sSup>
                        <m:sSup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b="1" i="1" dirty="0"/>
              </a:p>
              <a:p>
                <a:pPr marL="0" indent="0">
                  <a:buNone/>
                </a:pPr>
                <a:endParaRPr lang="en-US" b="1" i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  <a:blipFill>
                <a:blip r:embed="rId2"/>
                <a:stretch>
                  <a:fillRect l="-1217" t="-1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23615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026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 Depth estimation from stereo pair matching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E1C7D-AAB6-45DE-9DBB-1ADBA261C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908" y="1570495"/>
            <a:ext cx="5834514" cy="516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913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026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 create a 3-D scene must </a:t>
            </a:r>
            <a:r>
              <a:rPr lang="en-US" b="1" dirty="0"/>
              <a:t>rectify</a:t>
            </a:r>
            <a:r>
              <a:rPr lang="en-US" dirty="0"/>
              <a:t> the cameras </a:t>
            </a:r>
            <a:endParaRPr lang="en-US" b="1" dirty="0"/>
          </a:p>
          <a:p>
            <a:r>
              <a:rPr lang="en-US" dirty="0"/>
              <a:t>When cameras are rectified the image planes are coplanar </a:t>
            </a:r>
          </a:p>
          <a:p>
            <a:r>
              <a:rPr lang="en-US" dirty="0"/>
              <a:t>With rectified images can </a:t>
            </a:r>
            <a:r>
              <a:rPr lang="en-US" b="1" dirty="0"/>
              <a:t>triangulate</a:t>
            </a:r>
            <a:r>
              <a:rPr lang="en-US" dirty="0"/>
              <a:t> distance to each point on the image plane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1FE982-6B34-41EF-9806-B66995AB761F}"/>
              </a:ext>
            </a:extLst>
          </p:cNvPr>
          <p:cNvCxnSpPr>
            <a:cxnSpLocks/>
          </p:cNvCxnSpPr>
          <p:nvPr/>
        </p:nvCxnSpPr>
        <p:spPr>
          <a:xfrm>
            <a:off x="6466608" y="3509587"/>
            <a:ext cx="0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5EE43E-675D-451C-83D2-33FA50A2EF7B}"/>
              </a:ext>
            </a:extLst>
          </p:cNvPr>
          <p:cNvCxnSpPr>
            <a:cxnSpLocks/>
          </p:cNvCxnSpPr>
          <p:nvPr/>
        </p:nvCxnSpPr>
        <p:spPr>
          <a:xfrm flipH="1">
            <a:off x="4623953" y="6083128"/>
            <a:ext cx="3671455" cy="0"/>
          </a:xfrm>
          <a:prstGeom prst="line">
            <a:avLst/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FB2322-F1A3-4EFF-9C4D-4A5CC140BF85}"/>
              </a:ext>
            </a:extLst>
          </p:cNvPr>
          <p:cNvCxnSpPr>
            <a:cxnSpLocks/>
          </p:cNvCxnSpPr>
          <p:nvPr/>
        </p:nvCxnSpPr>
        <p:spPr>
          <a:xfrm flipH="1">
            <a:off x="4679372" y="3509587"/>
            <a:ext cx="1787235" cy="2573541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227637-8DE3-4876-A69C-AE58786E5585}"/>
              </a:ext>
            </a:extLst>
          </p:cNvPr>
          <p:cNvCxnSpPr>
            <a:cxnSpLocks/>
          </p:cNvCxnSpPr>
          <p:nvPr/>
        </p:nvCxnSpPr>
        <p:spPr>
          <a:xfrm>
            <a:off x="4623953" y="5397328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576599-A8E9-45E9-BE06-2C7901C4D641}"/>
              </a:ext>
            </a:extLst>
          </p:cNvPr>
          <p:cNvCxnSpPr>
            <a:cxnSpLocks/>
          </p:cNvCxnSpPr>
          <p:nvPr/>
        </p:nvCxnSpPr>
        <p:spPr>
          <a:xfrm>
            <a:off x="8295408" y="5453333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600A99-BAEC-4E3D-ADEE-1DAB89FE8A4E}"/>
              </a:ext>
            </a:extLst>
          </p:cNvPr>
          <p:cNvCxnSpPr>
            <a:cxnSpLocks/>
          </p:cNvCxnSpPr>
          <p:nvPr/>
        </p:nvCxnSpPr>
        <p:spPr>
          <a:xfrm>
            <a:off x="6466607" y="3509586"/>
            <a:ext cx="1828801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B85223-6A36-4265-BC37-63DCB75B5970}"/>
              </a:ext>
            </a:extLst>
          </p:cNvPr>
          <p:cNvCxnSpPr>
            <a:cxnSpLocks/>
          </p:cNvCxnSpPr>
          <p:nvPr/>
        </p:nvCxnSpPr>
        <p:spPr>
          <a:xfrm>
            <a:off x="3719944" y="5397328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9CFBBC-4E8F-4EFC-8896-3FAB192A77BA}"/>
              </a:ext>
            </a:extLst>
          </p:cNvPr>
          <p:cNvCxnSpPr>
            <a:cxnSpLocks/>
          </p:cNvCxnSpPr>
          <p:nvPr/>
        </p:nvCxnSpPr>
        <p:spPr>
          <a:xfrm>
            <a:off x="7375812" y="5404842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CDA1D1-3E1F-4FC6-AB6D-2051484360A0}"/>
              </a:ext>
            </a:extLst>
          </p:cNvPr>
          <p:cNvSpPr txBox="1"/>
          <p:nvPr/>
        </p:nvSpPr>
        <p:spPr>
          <a:xfrm>
            <a:off x="5219698" y="6098797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6053B1-7603-4A75-BF31-FB36B9E3F819}"/>
              </a:ext>
            </a:extLst>
          </p:cNvPr>
          <p:cNvSpPr txBox="1"/>
          <p:nvPr/>
        </p:nvSpPr>
        <p:spPr>
          <a:xfrm>
            <a:off x="3903204" y="5485084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91421D-5F73-47A6-A806-9509D8C76C26}"/>
              </a:ext>
            </a:extLst>
          </p:cNvPr>
          <p:cNvSpPr txBox="1"/>
          <p:nvPr/>
        </p:nvSpPr>
        <p:spPr>
          <a:xfrm>
            <a:off x="4554366" y="4999417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A53430-919B-49BE-BFAE-C11BD238CBCD}"/>
              </a:ext>
            </a:extLst>
          </p:cNvPr>
          <p:cNvSpPr txBox="1"/>
          <p:nvPr/>
        </p:nvSpPr>
        <p:spPr>
          <a:xfrm>
            <a:off x="5836226" y="4653811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Z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9EBC04-9183-4D13-96C6-87F0E5D0B130}"/>
              </a:ext>
            </a:extLst>
          </p:cNvPr>
          <p:cNvSpPr txBox="1"/>
          <p:nvPr/>
        </p:nvSpPr>
        <p:spPr>
          <a:xfrm>
            <a:off x="5897944" y="3393831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AA44E2-3C68-4B61-87D4-0365E3980667}"/>
              </a:ext>
            </a:extLst>
          </p:cNvPr>
          <p:cNvSpPr txBox="1"/>
          <p:nvPr/>
        </p:nvSpPr>
        <p:spPr>
          <a:xfrm>
            <a:off x="4228158" y="6034504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00B9C6-8910-44A3-B851-D2CA703DE865}"/>
              </a:ext>
            </a:extLst>
          </p:cNvPr>
          <p:cNvSpPr txBox="1"/>
          <p:nvPr/>
        </p:nvSpPr>
        <p:spPr>
          <a:xfrm>
            <a:off x="8094204" y="595678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F363DC-7B06-4134-AC00-EC18B9C4519A}"/>
              </a:ext>
            </a:extLst>
          </p:cNvPr>
          <p:cNvSpPr txBox="1"/>
          <p:nvPr/>
        </p:nvSpPr>
        <p:spPr>
          <a:xfrm>
            <a:off x="8380535" y="5350584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 Planes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/>
              <p:nvPr/>
            </p:nvSpPr>
            <p:spPr>
              <a:xfrm>
                <a:off x="697493" y="3354982"/>
                <a:ext cx="2832106" cy="2938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Use method of similar triangles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93" y="3354982"/>
                <a:ext cx="2832106" cy="2938753"/>
              </a:xfrm>
              <a:prstGeom prst="rect">
                <a:avLst/>
              </a:prstGeom>
              <a:blipFill>
                <a:blip r:embed="rId2"/>
                <a:stretch>
                  <a:fillRect l="-4301" t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F3ADB0F-B2A8-4732-8625-37BDFFF37112}"/>
              </a:ext>
            </a:extLst>
          </p:cNvPr>
          <p:cNvSpPr txBox="1"/>
          <p:nvPr/>
        </p:nvSpPr>
        <p:spPr>
          <a:xfrm>
            <a:off x="7796331" y="4988319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</p:spTree>
    <p:extLst>
      <p:ext uri="{BB962C8B-B14F-4D97-AF65-F5344CB8AC3E}">
        <p14:creationId xmlns:p14="http://schemas.microsoft.com/office/powerpoint/2010/main" val="97257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2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1112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 </a:t>
            </a:r>
            <a:r>
              <a:rPr lang="en-US" b="1" dirty="0"/>
              <a:t>disparity</a:t>
            </a:r>
            <a:r>
              <a:rPr lang="en-US" dirty="0"/>
              <a:t> to compute depth from rectified images</a:t>
            </a:r>
            <a:endParaRPr lang="en-US" b="1" dirty="0"/>
          </a:p>
          <a:p>
            <a:r>
              <a:rPr lang="en-US" dirty="0"/>
              <a:t>Depth, </a:t>
            </a:r>
            <a:r>
              <a:rPr lang="en-US" i="1" dirty="0"/>
              <a:t>Z</a:t>
            </a:r>
            <a:r>
              <a:rPr lang="en-US" dirty="0"/>
              <a:t>, is the inverse of disparity, </a:t>
            </a:r>
            <a:r>
              <a:rPr lang="en-US" i="1" dirty="0"/>
              <a:t>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1FE982-6B34-41EF-9806-B66995AB761F}"/>
              </a:ext>
            </a:extLst>
          </p:cNvPr>
          <p:cNvCxnSpPr>
            <a:cxnSpLocks/>
          </p:cNvCxnSpPr>
          <p:nvPr/>
        </p:nvCxnSpPr>
        <p:spPr>
          <a:xfrm>
            <a:off x="7500570" y="3653485"/>
            <a:ext cx="0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5EE43E-675D-451C-83D2-33FA50A2EF7B}"/>
              </a:ext>
            </a:extLst>
          </p:cNvPr>
          <p:cNvCxnSpPr>
            <a:cxnSpLocks/>
          </p:cNvCxnSpPr>
          <p:nvPr/>
        </p:nvCxnSpPr>
        <p:spPr>
          <a:xfrm flipH="1">
            <a:off x="5657915" y="6227026"/>
            <a:ext cx="3671455" cy="0"/>
          </a:xfrm>
          <a:prstGeom prst="line">
            <a:avLst/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FB2322-F1A3-4EFF-9C4D-4A5CC140BF85}"/>
              </a:ext>
            </a:extLst>
          </p:cNvPr>
          <p:cNvCxnSpPr>
            <a:cxnSpLocks/>
          </p:cNvCxnSpPr>
          <p:nvPr/>
        </p:nvCxnSpPr>
        <p:spPr>
          <a:xfrm flipH="1">
            <a:off x="5713334" y="3653485"/>
            <a:ext cx="1787235" cy="2573541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227637-8DE3-4876-A69C-AE58786E5585}"/>
              </a:ext>
            </a:extLst>
          </p:cNvPr>
          <p:cNvCxnSpPr>
            <a:cxnSpLocks/>
          </p:cNvCxnSpPr>
          <p:nvPr/>
        </p:nvCxnSpPr>
        <p:spPr>
          <a:xfrm>
            <a:off x="5657915" y="5541226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576599-A8E9-45E9-BE06-2C7901C4D641}"/>
              </a:ext>
            </a:extLst>
          </p:cNvPr>
          <p:cNvCxnSpPr>
            <a:cxnSpLocks/>
          </p:cNvCxnSpPr>
          <p:nvPr/>
        </p:nvCxnSpPr>
        <p:spPr>
          <a:xfrm>
            <a:off x="9329370" y="5597231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600A99-BAEC-4E3D-ADEE-1DAB89FE8A4E}"/>
              </a:ext>
            </a:extLst>
          </p:cNvPr>
          <p:cNvCxnSpPr>
            <a:cxnSpLocks/>
          </p:cNvCxnSpPr>
          <p:nvPr/>
        </p:nvCxnSpPr>
        <p:spPr>
          <a:xfrm>
            <a:off x="7500569" y="3653484"/>
            <a:ext cx="1828801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B85223-6A36-4265-BC37-63DCB75B5970}"/>
              </a:ext>
            </a:extLst>
          </p:cNvPr>
          <p:cNvCxnSpPr>
            <a:cxnSpLocks/>
          </p:cNvCxnSpPr>
          <p:nvPr/>
        </p:nvCxnSpPr>
        <p:spPr>
          <a:xfrm>
            <a:off x="4753906" y="5541226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9CFBBC-4E8F-4EFC-8896-3FAB192A77BA}"/>
              </a:ext>
            </a:extLst>
          </p:cNvPr>
          <p:cNvCxnSpPr>
            <a:cxnSpLocks/>
          </p:cNvCxnSpPr>
          <p:nvPr/>
        </p:nvCxnSpPr>
        <p:spPr>
          <a:xfrm>
            <a:off x="8409774" y="5548740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CDA1D1-3E1F-4FC6-AB6D-2051484360A0}"/>
              </a:ext>
            </a:extLst>
          </p:cNvPr>
          <p:cNvSpPr txBox="1"/>
          <p:nvPr/>
        </p:nvSpPr>
        <p:spPr>
          <a:xfrm>
            <a:off x="6253660" y="6242695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6053B1-7603-4A75-BF31-FB36B9E3F819}"/>
              </a:ext>
            </a:extLst>
          </p:cNvPr>
          <p:cNvSpPr txBox="1"/>
          <p:nvPr/>
        </p:nvSpPr>
        <p:spPr>
          <a:xfrm>
            <a:off x="4937166" y="5628982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91421D-5F73-47A6-A806-9509D8C76C26}"/>
              </a:ext>
            </a:extLst>
          </p:cNvPr>
          <p:cNvSpPr txBox="1"/>
          <p:nvPr/>
        </p:nvSpPr>
        <p:spPr>
          <a:xfrm>
            <a:off x="5588328" y="5143315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A53430-919B-49BE-BFAE-C11BD238CBCD}"/>
              </a:ext>
            </a:extLst>
          </p:cNvPr>
          <p:cNvSpPr txBox="1"/>
          <p:nvPr/>
        </p:nvSpPr>
        <p:spPr>
          <a:xfrm>
            <a:off x="6870188" y="479770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Z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9EBC04-9183-4D13-96C6-87F0E5D0B130}"/>
              </a:ext>
            </a:extLst>
          </p:cNvPr>
          <p:cNvSpPr txBox="1"/>
          <p:nvPr/>
        </p:nvSpPr>
        <p:spPr>
          <a:xfrm>
            <a:off x="6931906" y="353772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AA44E2-3C68-4B61-87D4-0365E3980667}"/>
              </a:ext>
            </a:extLst>
          </p:cNvPr>
          <p:cNvSpPr txBox="1"/>
          <p:nvPr/>
        </p:nvSpPr>
        <p:spPr>
          <a:xfrm>
            <a:off x="5262120" y="6178402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00B9C6-8910-44A3-B851-D2CA703DE865}"/>
              </a:ext>
            </a:extLst>
          </p:cNvPr>
          <p:cNvSpPr txBox="1"/>
          <p:nvPr/>
        </p:nvSpPr>
        <p:spPr>
          <a:xfrm>
            <a:off x="9128166" y="6100687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F363DC-7B06-4134-AC00-EC18B9C4519A}"/>
              </a:ext>
            </a:extLst>
          </p:cNvPr>
          <p:cNvSpPr txBox="1"/>
          <p:nvPr/>
        </p:nvSpPr>
        <p:spPr>
          <a:xfrm>
            <a:off x="9414497" y="5494482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 Planes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/>
              <p:nvPr/>
            </p:nvSpPr>
            <p:spPr>
              <a:xfrm>
                <a:off x="692258" y="2540010"/>
                <a:ext cx="4061648" cy="2938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Use method of similar triangles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58" y="2540010"/>
                <a:ext cx="4061648" cy="2938753"/>
              </a:xfrm>
              <a:prstGeom prst="rect">
                <a:avLst/>
              </a:prstGeom>
              <a:blipFill>
                <a:blip r:embed="rId2"/>
                <a:stretch>
                  <a:fillRect l="-3153" t="-2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F3ADB0F-B2A8-4732-8625-37BDFFF37112}"/>
              </a:ext>
            </a:extLst>
          </p:cNvPr>
          <p:cNvSpPr txBox="1"/>
          <p:nvPr/>
        </p:nvSpPr>
        <p:spPr>
          <a:xfrm>
            <a:off x="8830293" y="5132217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0C1580-3246-4995-ABE3-4E9397C4AEA7}"/>
                  </a:ext>
                </a:extLst>
              </p:cNvPr>
              <p:cNvSpPr txBox="1"/>
              <p:nvPr/>
            </p:nvSpPr>
            <p:spPr>
              <a:xfrm>
                <a:off x="8712841" y="2941698"/>
                <a:ext cx="2832105" cy="1912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0C1580-3246-4995-ABE3-4E9397C4A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841" y="2941698"/>
                <a:ext cx="2832105" cy="19124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162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1112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 </a:t>
            </a:r>
            <a:r>
              <a:rPr lang="en-US" b="1" dirty="0"/>
              <a:t>disparity</a:t>
            </a:r>
            <a:r>
              <a:rPr lang="en-US" dirty="0"/>
              <a:t> to compute depth from rectified images</a:t>
            </a:r>
            <a:endParaRPr lang="en-US" b="1" dirty="0"/>
          </a:p>
          <a:p>
            <a:r>
              <a:rPr lang="en-US" dirty="0"/>
              <a:t>Depth, </a:t>
            </a:r>
            <a:r>
              <a:rPr lang="en-US" i="1" dirty="0"/>
              <a:t>Z</a:t>
            </a:r>
            <a:r>
              <a:rPr lang="en-US" dirty="0"/>
              <a:t>, is the inverse of disparity, </a:t>
            </a:r>
            <a:r>
              <a:rPr lang="en-US" i="1" dirty="0"/>
              <a:t>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1FE982-6B34-41EF-9806-B66995AB761F}"/>
              </a:ext>
            </a:extLst>
          </p:cNvPr>
          <p:cNvCxnSpPr>
            <a:cxnSpLocks/>
          </p:cNvCxnSpPr>
          <p:nvPr/>
        </p:nvCxnSpPr>
        <p:spPr>
          <a:xfrm>
            <a:off x="7500570" y="3653485"/>
            <a:ext cx="0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5EE43E-675D-451C-83D2-33FA50A2EF7B}"/>
              </a:ext>
            </a:extLst>
          </p:cNvPr>
          <p:cNvCxnSpPr>
            <a:cxnSpLocks/>
          </p:cNvCxnSpPr>
          <p:nvPr/>
        </p:nvCxnSpPr>
        <p:spPr>
          <a:xfrm flipH="1">
            <a:off x="5657915" y="6227026"/>
            <a:ext cx="3671455" cy="0"/>
          </a:xfrm>
          <a:prstGeom prst="line">
            <a:avLst/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FB2322-F1A3-4EFF-9C4D-4A5CC140BF85}"/>
              </a:ext>
            </a:extLst>
          </p:cNvPr>
          <p:cNvCxnSpPr>
            <a:cxnSpLocks/>
          </p:cNvCxnSpPr>
          <p:nvPr/>
        </p:nvCxnSpPr>
        <p:spPr>
          <a:xfrm flipH="1">
            <a:off x="5713334" y="3653485"/>
            <a:ext cx="1787235" cy="2573541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227637-8DE3-4876-A69C-AE58786E5585}"/>
              </a:ext>
            </a:extLst>
          </p:cNvPr>
          <p:cNvCxnSpPr>
            <a:cxnSpLocks/>
          </p:cNvCxnSpPr>
          <p:nvPr/>
        </p:nvCxnSpPr>
        <p:spPr>
          <a:xfrm>
            <a:off x="5657915" y="5541226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576599-A8E9-45E9-BE06-2C7901C4D641}"/>
              </a:ext>
            </a:extLst>
          </p:cNvPr>
          <p:cNvCxnSpPr>
            <a:cxnSpLocks/>
          </p:cNvCxnSpPr>
          <p:nvPr/>
        </p:nvCxnSpPr>
        <p:spPr>
          <a:xfrm>
            <a:off x="9329370" y="5597231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600A99-BAEC-4E3D-ADEE-1DAB89FE8A4E}"/>
              </a:ext>
            </a:extLst>
          </p:cNvPr>
          <p:cNvCxnSpPr>
            <a:cxnSpLocks/>
          </p:cNvCxnSpPr>
          <p:nvPr/>
        </p:nvCxnSpPr>
        <p:spPr>
          <a:xfrm>
            <a:off x="7500569" y="3653484"/>
            <a:ext cx="1828801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B85223-6A36-4265-BC37-63DCB75B5970}"/>
              </a:ext>
            </a:extLst>
          </p:cNvPr>
          <p:cNvCxnSpPr>
            <a:cxnSpLocks/>
          </p:cNvCxnSpPr>
          <p:nvPr/>
        </p:nvCxnSpPr>
        <p:spPr>
          <a:xfrm>
            <a:off x="4753906" y="5541226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9CFBBC-4E8F-4EFC-8896-3FAB192A77BA}"/>
              </a:ext>
            </a:extLst>
          </p:cNvPr>
          <p:cNvCxnSpPr>
            <a:cxnSpLocks/>
          </p:cNvCxnSpPr>
          <p:nvPr/>
        </p:nvCxnSpPr>
        <p:spPr>
          <a:xfrm>
            <a:off x="8409774" y="5548740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CDA1D1-3E1F-4FC6-AB6D-2051484360A0}"/>
              </a:ext>
            </a:extLst>
          </p:cNvPr>
          <p:cNvSpPr txBox="1"/>
          <p:nvPr/>
        </p:nvSpPr>
        <p:spPr>
          <a:xfrm>
            <a:off x="6253660" y="6242695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6053B1-7603-4A75-BF31-FB36B9E3F819}"/>
              </a:ext>
            </a:extLst>
          </p:cNvPr>
          <p:cNvSpPr txBox="1"/>
          <p:nvPr/>
        </p:nvSpPr>
        <p:spPr>
          <a:xfrm>
            <a:off x="4937166" y="5628982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91421D-5F73-47A6-A806-9509D8C76C26}"/>
              </a:ext>
            </a:extLst>
          </p:cNvPr>
          <p:cNvSpPr txBox="1"/>
          <p:nvPr/>
        </p:nvSpPr>
        <p:spPr>
          <a:xfrm>
            <a:off x="5588328" y="5143315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A53430-919B-49BE-BFAE-C11BD238CBCD}"/>
              </a:ext>
            </a:extLst>
          </p:cNvPr>
          <p:cNvSpPr txBox="1"/>
          <p:nvPr/>
        </p:nvSpPr>
        <p:spPr>
          <a:xfrm>
            <a:off x="6870188" y="479770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Z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9EBC04-9183-4D13-96C6-87F0E5D0B130}"/>
              </a:ext>
            </a:extLst>
          </p:cNvPr>
          <p:cNvSpPr txBox="1"/>
          <p:nvPr/>
        </p:nvSpPr>
        <p:spPr>
          <a:xfrm>
            <a:off x="6931906" y="353772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AA44E2-3C68-4B61-87D4-0365E3980667}"/>
              </a:ext>
            </a:extLst>
          </p:cNvPr>
          <p:cNvSpPr txBox="1"/>
          <p:nvPr/>
        </p:nvSpPr>
        <p:spPr>
          <a:xfrm>
            <a:off x="5262120" y="6178402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00B9C6-8910-44A3-B851-D2CA703DE865}"/>
              </a:ext>
            </a:extLst>
          </p:cNvPr>
          <p:cNvSpPr txBox="1"/>
          <p:nvPr/>
        </p:nvSpPr>
        <p:spPr>
          <a:xfrm>
            <a:off x="9128166" y="6100687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F363DC-7B06-4134-AC00-EC18B9C4519A}"/>
              </a:ext>
            </a:extLst>
          </p:cNvPr>
          <p:cNvSpPr txBox="1"/>
          <p:nvPr/>
        </p:nvSpPr>
        <p:spPr>
          <a:xfrm>
            <a:off x="9414497" y="5494482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 Planes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3ADB0F-B2A8-4732-8625-37BDFFF37112}"/>
              </a:ext>
            </a:extLst>
          </p:cNvPr>
          <p:cNvSpPr txBox="1"/>
          <p:nvPr/>
        </p:nvSpPr>
        <p:spPr>
          <a:xfrm>
            <a:off x="8830293" y="5132217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0C1580-3246-4995-ABE3-4E9397C4AEA7}"/>
                  </a:ext>
                </a:extLst>
              </p:cNvPr>
              <p:cNvSpPr txBox="1"/>
              <p:nvPr/>
            </p:nvSpPr>
            <p:spPr>
              <a:xfrm>
                <a:off x="8712841" y="2941698"/>
                <a:ext cx="2832105" cy="1912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0C1580-3246-4995-ABE3-4E9397C4A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841" y="2941698"/>
                <a:ext cx="2832105" cy="19124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43B7FF93-7B0F-4BF2-B70F-12974ACD76E2}"/>
              </a:ext>
            </a:extLst>
          </p:cNvPr>
          <p:cNvSpPr txBox="1">
            <a:spLocks/>
          </p:cNvSpPr>
          <p:nvPr/>
        </p:nvSpPr>
        <p:spPr>
          <a:xfrm>
            <a:off x="789301" y="2133600"/>
            <a:ext cx="3976101" cy="44287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Disparity, </a:t>
            </a:r>
            <a:r>
              <a:rPr lang="en-US" i="1" dirty="0"/>
              <a:t>d</a:t>
            </a:r>
            <a:r>
              <a:rPr lang="en-US" dirty="0"/>
              <a:t>, is proportional to the baseline, </a:t>
            </a:r>
            <a:r>
              <a:rPr lang="en-US" i="1" dirty="0"/>
              <a:t>b</a:t>
            </a:r>
            <a:endParaRPr lang="en-US" dirty="0"/>
          </a:p>
          <a:p>
            <a:r>
              <a:rPr lang="en-US" dirty="0"/>
              <a:t>Sufficient baseline is required to accurately estimate Z</a:t>
            </a:r>
          </a:p>
          <a:p>
            <a:r>
              <a:rPr lang="en-US" dirty="0"/>
              <a:t>Disparity, d, is inversely proportional to Z</a:t>
            </a:r>
          </a:p>
          <a:p>
            <a:r>
              <a:rPr lang="en-US" dirty="0"/>
              <a:t>Nearer distances are estimated more accurately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783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Depth maps for autonomous vehicle navigation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 err="1">
                <a:hlinkClick r:id="rId2"/>
              </a:rPr>
              <a:t>Shamsafar</a:t>
            </a:r>
            <a:r>
              <a:rPr lang="en-US" sz="1600" dirty="0">
                <a:hlinkClick r:id="rId2"/>
              </a:rPr>
              <a:t>, et. al., 2021</a:t>
            </a:r>
            <a:endParaRPr lang="en-US" sz="1600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DEDCCA-6623-4277-B1B8-61DFDD122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671" y="1524122"/>
            <a:ext cx="7254057" cy="474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904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486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create a high resolution depth map of a scene? </a:t>
            </a:r>
          </a:p>
          <a:p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43B7FF93-7B0F-4BF2-B70F-12974ACD76E2}"/>
              </a:ext>
            </a:extLst>
          </p:cNvPr>
          <p:cNvSpPr txBox="1">
            <a:spLocks/>
          </p:cNvSpPr>
          <p:nvPr/>
        </p:nvSpPr>
        <p:spPr>
          <a:xfrm>
            <a:off x="946688" y="1638441"/>
            <a:ext cx="10702871" cy="4428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400" dirty="0"/>
              <a:t>Start with rectified images which have </a:t>
            </a:r>
            <a:r>
              <a:rPr lang="en-US" sz="2400" b="1" dirty="0"/>
              <a:t>horizontal </a:t>
            </a:r>
            <a:r>
              <a:rPr lang="en-US" sz="2400" b="1" dirty="0" err="1"/>
              <a:t>epipolar</a:t>
            </a:r>
            <a:r>
              <a:rPr lang="en-US" sz="2400" b="1" dirty="0"/>
              <a:t> lines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each pixel in left image: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Find horizontal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epipolar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line on right image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Search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epipolar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line for matches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Compute disparity and depth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114F3-F4FF-4A09-B46D-DD1B14F12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902" y="3924046"/>
            <a:ext cx="5086791" cy="29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0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486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find matching pixel pairs? </a:t>
            </a:r>
          </a:p>
          <a:p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43B7FF93-7B0F-4BF2-B70F-12974ACD76E2}"/>
              </a:ext>
            </a:extLst>
          </p:cNvPr>
          <p:cNvSpPr txBox="1">
            <a:spLocks/>
          </p:cNvSpPr>
          <p:nvPr/>
        </p:nvSpPr>
        <p:spPr>
          <a:xfrm>
            <a:off x="946688" y="1638441"/>
            <a:ext cx="10702871" cy="4428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Many methods are used for </a:t>
            </a:r>
            <a:r>
              <a:rPr lang="en-US" sz="2400" b="1" dirty="0">
                <a:hlinkClick r:id="rId2"/>
              </a:rPr>
              <a:t>template matching</a:t>
            </a:r>
            <a:endParaRPr lang="en-US" sz="2400" dirty="0"/>
          </a:p>
          <a:p>
            <a:r>
              <a:rPr lang="en-US" sz="2400" dirty="0"/>
              <a:t>Locally scaled sum of absolute differences (LSSAD), normalized cross correlation, etc.</a:t>
            </a:r>
          </a:p>
          <a:p>
            <a:r>
              <a:rPr lang="en-US" sz="2400" dirty="0"/>
              <a:t>Is a speed-accuracy trade-off</a:t>
            </a:r>
          </a:p>
          <a:p>
            <a:r>
              <a:rPr lang="en-US" sz="2400" dirty="0"/>
              <a:t>State of the art moving to CNN architectures, e.g. </a:t>
            </a:r>
            <a:r>
              <a:rPr lang="en-US" sz="2400" dirty="0" err="1">
                <a:hlinkClick r:id="rId3"/>
              </a:rPr>
              <a:t>Shamsafar</a:t>
            </a:r>
            <a:r>
              <a:rPr lang="en-US" sz="2400" dirty="0">
                <a:hlinkClick r:id="rId3"/>
              </a:rPr>
              <a:t>, et. al., 2021</a:t>
            </a:r>
            <a:r>
              <a:rPr lang="en-US" sz="2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114F3-F4FF-4A09-B46D-DD1B14F12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902" y="3924046"/>
            <a:ext cx="5086791" cy="29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94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Rectification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486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Rectified images have horizontal </a:t>
            </a:r>
            <a:r>
              <a:rPr lang="en-US" dirty="0" err="1"/>
              <a:t>epipolar</a:t>
            </a:r>
            <a:r>
              <a:rPr lang="en-US" dirty="0"/>
              <a:t> lines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Rectified image planes are coplanar </a:t>
                </a:r>
              </a:p>
              <a:p>
                <a:r>
                  <a:rPr lang="en-US" dirty="0"/>
                  <a:t>When </a:t>
                </a:r>
                <a:r>
                  <a:rPr lang="en-US" dirty="0" err="1"/>
                  <a:t>epipolar</a:t>
                </a:r>
                <a:r>
                  <a:rPr lang="en-US" dirty="0"/>
                  <a:t> line is horizontal where is the </a:t>
                </a:r>
                <a:r>
                  <a:rPr lang="en-US" dirty="0" err="1"/>
                  <a:t>epipode</a:t>
                </a:r>
                <a:r>
                  <a:rPr lang="en-US" dirty="0"/>
                  <a:t>? </a:t>
                </a:r>
              </a:p>
              <a:p>
                <a:r>
                  <a:rPr lang="en-US" dirty="0" err="1"/>
                  <a:t>Epipolar</a:t>
                </a:r>
                <a:r>
                  <a:rPr lang="en-US" dirty="0"/>
                  <a:t> lines are image plane</a:t>
                </a:r>
              </a:p>
              <a:p>
                <a:r>
                  <a:rPr lang="en-US" dirty="0" err="1"/>
                  <a:t>Epipode</a:t>
                </a:r>
                <a:r>
                  <a:rPr lang="en-US" dirty="0"/>
                  <a:t> is at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  <a:blipFill>
                <a:blip r:embed="rId2"/>
                <a:stretch>
                  <a:fillRect l="-1025" t="-4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181EA776-447E-41C7-A9F3-D330C7CA11E6}"/>
              </a:ext>
            </a:extLst>
          </p:cNvPr>
          <p:cNvSpPr/>
          <p:nvPr/>
        </p:nvSpPr>
        <p:spPr>
          <a:xfrm rot="409089" flipH="1">
            <a:off x="1986677" y="473035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67D7E806-438B-4F2B-BA53-F261C7D79E0E}"/>
              </a:ext>
            </a:extLst>
          </p:cNvPr>
          <p:cNvSpPr/>
          <p:nvPr/>
        </p:nvSpPr>
        <p:spPr>
          <a:xfrm rot="433045" flipH="1">
            <a:off x="4461240" y="502818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E0C655-4FC8-493B-9715-4202B714E370}"/>
              </a:ext>
            </a:extLst>
          </p:cNvPr>
          <p:cNvCxnSpPr/>
          <p:nvPr/>
        </p:nvCxnSpPr>
        <p:spPr>
          <a:xfrm>
            <a:off x="2091570" y="4623799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0A9A37-C4B5-4AB7-9325-42BB3F74B3EA}"/>
              </a:ext>
            </a:extLst>
          </p:cNvPr>
          <p:cNvCxnSpPr/>
          <p:nvPr/>
        </p:nvCxnSpPr>
        <p:spPr>
          <a:xfrm>
            <a:off x="2120511" y="5539907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FF2CA7-BC47-46A7-8441-C86B6EE4D1FB}"/>
              </a:ext>
            </a:extLst>
          </p:cNvPr>
          <p:cNvCxnSpPr/>
          <p:nvPr/>
        </p:nvCxnSpPr>
        <p:spPr>
          <a:xfrm>
            <a:off x="2091570" y="5038472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37B221-A58F-49FB-AE85-ACD235DAF3E4}"/>
              </a:ext>
            </a:extLst>
          </p:cNvPr>
          <p:cNvCxnSpPr>
            <a:cxnSpLocks/>
          </p:cNvCxnSpPr>
          <p:nvPr/>
        </p:nvCxnSpPr>
        <p:spPr>
          <a:xfrm flipV="1">
            <a:off x="2468245" y="3934938"/>
            <a:ext cx="1843009" cy="20842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E962AC-3F98-459E-B2E5-EEBB028B297C}"/>
              </a:ext>
            </a:extLst>
          </p:cNvPr>
          <p:cNvCxnSpPr>
            <a:cxnSpLocks/>
          </p:cNvCxnSpPr>
          <p:nvPr/>
        </p:nvCxnSpPr>
        <p:spPr>
          <a:xfrm flipH="1" flipV="1">
            <a:off x="4281409" y="3972463"/>
            <a:ext cx="1025697" cy="241040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3F488E-571B-4960-B43B-6BAD6142D6B8}"/>
              </a:ext>
            </a:extLst>
          </p:cNvPr>
          <p:cNvCxnSpPr>
            <a:cxnSpLocks/>
          </p:cNvCxnSpPr>
          <p:nvPr/>
        </p:nvCxnSpPr>
        <p:spPr>
          <a:xfrm flipH="1" flipV="1">
            <a:off x="2438400" y="6055685"/>
            <a:ext cx="2868706" cy="35892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DF621C-1214-456B-8991-0218E6AF008A}"/>
              </a:ext>
            </a:extLst>
          </p:cNvPr>
          <p:cNvSpPr txBox="1"/>
          <p:nvPr/>
        </p:nvSpPr>
        <p:spPr>
          <a:xfrm rot="374283">
            <a:off x="2436286" y="6227129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726F1-36C7-45A3-8535-56A679040066}"/>
              </a:ext>
            </a:extLst>
          </p:cNvPr>
          <p:cNvSpPr txBox="1"/>
          <p:nvPr/>
        </p:nvSpPr>
        <p:spPr>
          <a:xfrm rot="279644">
            <a:off x="4228187" y="3784513"/>
            <a:ext cx="67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E28FE1-B732-42F3-9908-1DEE58623D46}"/>
              </a:ext>
            </a:extLst>
          </p:cNvPr>
          <p:cNvSpPr txBox="1"/>
          <p:nvPr/>
        </p:nvSpPr>
        <p:spPr>
          <a:xfrm rot="279644">
            <a:off x="3074597" y="5100275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8646BF-9C78-4C1C-B532-7AFE5B6407BE}"/>
              </a:ext>
            </a:extLst>
          </p:cNvPr>
          <p:cNvSpPr txBox="1"/>
          <p:nvPr/>
        </p:nvSpPr>
        <p:spPr>
          <a:xfrm rot="279644">
            <a:off x="4476937" y="5295839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</p:spTree>
    <p:extLst>
      <p:ext uri="{BB962C8B-B14F-4D97-AF65-F5344CB8AC3E}">
        <p14:creationId xmlns:p14="http://schemas.microsoft.com/office/powerpoint/2010/main" val="392744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26" grpId="0"/>
      <p:bldP spid="27" grpId="0"/>
      <p:bldP spid="28" grpId="0"/>
      <p:bldP spid="2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Rectification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486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rectify images?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Image planes are coplanar: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dirty="0"/>
                  <a:t>, the identity</a:t>
                </a:r>
              </a:p>
              <a:p>
                <a:r>
                  <a:rPr lang="en-US" dirty="0"/>
                  <a:t>Baseline is coplanar and horizontal: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,0,0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  <a:blipFill>
                <a:blip r:embed="rId2"/>
                <a:stretch>
                  <a:fillRect l="-1025" t="-4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181EA776-447E-41C7-A9F3-D330C7CA11E6}"/>
              </a:ext>
            </a:extLst>
          </p:cNvPr>
          <p:cNvSpPr/>
          <p:nvPr/>
        </p:nvSpPr>
        <p:spPr>
          <a:xfrm rot="409089" flipH="1">
            <a:off x="1986677" y="473035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67D7E806-438B-4F2B-BA53-F261C7D79E0E}"/>
              </a:ext>
            </a:extLst>
          </p:cNvPr>
          <p:cNvSpPr/>
          <p:nvPr/>
        </p:nvSpPr>
        <p:spPr>
          <a:xfrm rot="433045" flipH="1">
            <a:off x="4461240" y="502818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E0C655-4FC8-493B-9715-4202B714E370}"/>
              </a:ext>
            </a:extLst>
          </p:cNvPr>
          <p:cNvCxnSpPr/>
          <p:nvPr/>
        </p:nvCxnSpPr>
        <p:spPr>
          <a:xfrm>
            <a:off x="2091570" y="4623799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0A9A37-C4B5-4AB7-9325-42BB3F74B3EA}"/>
              </a:ext>
            </a:extLst>
          </p:cNvPr>
          <p:cNvCxnSpPr/>
          <p:nvPr/>
        </p:nvCxnSpPr>
        <p:spPr>
          <a:xfrm>
            <a:off x="2120511" y="5539907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FF2CA7-BC47-46A7-8441-C86B6EE4D1FB}"/>
              </a:ext>
            </a:extLst>
          </p:cNvPr>
          <p:cNvCxnSpPr/>
          <p:nvPr/>
        </p:nvCxnSpPr>
        <p:spPr>
          <a:xfrm>
            <a:off x="2091570" y="5038472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37B221-A58F-49FB-AE85-ACD235DAF3E4}"/>
              </a:ext>
            </a:extLst>
          </p:cNvPr>
          <p:cNvCxnSpPr>
            <a:cxnSpLocks/>
          </p:cNvCxnSpPr>
          <p:nvPr/>
        </p:nvCxnSpPr>
        <p:spPr>
          <a:xfrm flipV="1">
            <a:off x="2468245" y="3934938"/>
            <a:ext cx="1843009" cy="20842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E962AC-3F98-459E-B2E5-EEBB028B297C}"/>
              </a:ext>
            </a:extLst>
          </p:cNvPr>
          <p:cNvCxnSpPr>
            <a:cxnSpLocks/>
          </p:cNvCxnSpPr>
          <p:nvPr/>
        </p:nvCxnSpPr>
        <p:spPr>
          <a:xfrm flipH="1" flipV="1">
            <a:off x="4281409" y="3972463"/>
            <a:ext cx="1025697" cy="241040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3F488E-571B-4960-B43B-6BAD6142D6B8}"/>
              </a:ext>
            </a:extLst>
          </p:cNvPr>
          <p:cNvCxnSpPr>
            <a:cxnSpLocks/>
          </p:cNvCxnSpPr>
          <p:nvPr/>
        </p:nvCxnSpPr>
        <p:spPr>
          <a:xfrm flipH="1" flipV="1">
            <a:off x="2438400" y="6055685"/>
            <a:ext cx="2868706" cy="35892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DF621C-1214-456B-8991-0218E6AF008A}"/>
              </a:ext>
            </a:extLst>
          </p:cNvPr>
          <p:cNvSpPr txBox="1"/>
          <p:nvPr/>
        </p:nvSpPr>
        <p:spPr>
          <a:xfrm rot="374283">
            <a:off x="2436286" y="6227129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726F1-36C7-45A3-8535-56A679040066}"/>
              </a:ext>
            </a:extLst>
          </p:cNvPr>
          <p:cNvSpPr txBox="1"/>
          <p:nvPr/>
        </p:nvSpPr>
        <p:spPr>
          <a:xfrm rot="279644">
            <a:off x="4228187" y="3784513"/>
            <a:ext cx="67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E28FE1-B732-42F3-9908-1DEE58623D46}"/>
              </a:ext>
            </a:extLst>
          </p:cNvPr>
          <p:cNvSpPr txBox="1"/>
          <p:nvPr/>
        </p:nvSpPr>
        <p:spPr>
          <a:xfrm rot="279644">
            <a:off x="3074597" y="5100275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8646BF-9C78-4C1C-B532-7AFE5B6407BE}"/>
              </a:ext>
            </a:extLst>
          </p:cNvPr>
          <p:cNvSpPr txBox="1"/>
          <p:nvPr/>
        </p:nvSpPr>
        <p:spPr>
          <a:xfrm rot="279644">
            <a:off x="4476937" y="5295839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</p:spTree>
    <p:extLst>
      <p:ext uri="{BB962C8B-B14F-4D97-AF65-F5344CB8AC3E}">
        <p14:creationId xmlns:p14="http://schemas.microsoft.com/office/powerpoint/2010/main" val="182914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Rectification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486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rectify images?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, the essential matrix – 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dirty="0"/>
                  <a:t> and adjust for intrinsic camera properties,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Rotate right camera by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dirty="0"/>
                  <a:t>, to align with camera coordinates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Rectify the left camera by rotation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𝑟𝑒𝑐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epipode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Scale both images</a:t>
                </a: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  <a:blipFill>
                <a:blip r:embed="rId2"/>
                <a:stretch>
                  <a:fillRect l="-1196" t="-6648" b="-7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181EA776-447E-41C7-A9F3-D330C7CA11E6}"/>
              </a:ext>
            </a:extLst>
          </p:cNvPr>
          <p:cNvSpPr/>
          <p:nvPr/>
        </p:nvSpPr>
        <p:spPr>
          <a:xfrm rot="409089" flipH="1">
            <a:off x="1986677" y="473035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67D7E806-438B-4F2B-BA53-F261C7D79E0E}"/>
              </a:ext>
            </a:extLst>
          </p:cNvPr>
          <p:cNvSpPr/>
          <p:nvPr/>
        </p:nvSpPr>
        <p:spPr>
          <a:xfrm rot="433045" flipH="1">
            <a:off x="4461240" y="502818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E0C655-4FC8-493B-9715-4202B714E370}"/>
              </a:ext>
            </a:extLst>
          </p:cNvPr>
          <p:cNvCxnSpPr/>
          <p:nvPr/>
        </p:nvCxnSpPr>
        <p:spPr>
          <a:xfrm>
            <a:off x="2091570" y="4623799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0A9A37-C4B5-4AB7-9325-42BB3F74B3EA}"/>
              </a:ext>
            </a:extLst>
          </p:cNvPr>
          <p:cNvCxnSpPr/>
          <p:nvPr/>
        </p:nvCxnSpPr>
        <p:spPr>
          <a:xfrm>
            <a:off x="2120511" y="5539907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FF2CA7-BC47-46A7-8441-C86B6EE4D1FB}"/>
              </a:ext>
            </a:extLst>
          </p:cNvPr>
          <p:cNvCxnSpPr/>
          <p:nvPr/>
        </p:nvCxnSpPr>
        <p:spPr>
          <a:xfrm>
            <a:off x="2091570" y="5038472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37B221-A58F-49FB-AE85-ACD235DAF3E4}"/>
              </a:ext>
            </a:extLst>
          </p:cNvPr>
          <p:cNvCxnSpPr>
            <a:cxnSpLocks/>
          </p:cNvCxnSpPr>
          <p:nvPr/>
        </p:nvCxnSpPr>
        <p:spPr>
          <a:xfrm flipV="1">
            <a:off x="2468245" y="3934938"/>
            <a:ext cx="1843009" cy="20842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E962AC-3F98-459E-B2E5-EEBB028B297C}"/>
              </a:ext>
            </a:extLst>
          </p:cNvPr>
          <p:cNvCxnSpPr>
            <a:cxnSpLocks/>
          </p:cNvCxnSpPr>
          <p:nvPr/>
        </p:nvCxnSpPr>
        <p:spPr>
          <a:xfrm flipH="1" flipV="1">
            <a:off x="4281409" y="3972463"/>
            <a:ext cx="1025697" cy="241040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3F488E-571B-4960-B43B-6BAD6142D6B8}"/>
              </a:ext>
            </a:extLst>
          </p:cNvPr>
          <p:cNvCxnSpPr>
            <a:cxnSpLocks/>
          </p:cNvCxnSpPr>
          <p:nvPr/>
        </p:nvCxnSpPr>
        <p:spPr>
          <a:xfrm flipH="1" flipV="1">
            <a:off x="2438400" y="6055685"/>
            <a:ext cx="2868706" cy="35892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DF621C-1214-456B-8991-0218E6AF008A}"/>
              </a:ext>
            </a:extLst>
          </p:cNvPr>
          <p:cNvSpPr txBox="1"/>
          <p:nvPr/>
        </p:nvSpPr>
        <p:spPr>
          <a:xfrm rot="374283">
            <a:off x="2436286" y="6227129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726F1-36C7-45A3-8535-56A679040066}"/>
              </a:ext>
            </a:extLst>
          </p:cNvPr>
          <p:cNvSpPr txBox="1"/>
          <p:nvPr/>
        </p:nvSpPr>
        <p:spPr>
          <a:xfrm rot="279644">
            <a:off x="4228187" y="3784513"/>
            <a:ext cx="67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E28FE1-B732-42F3-9908-1DEE58623D46}"/>
              </a:ext>
            </a:extLst>
          </p:cNvPr>
          <p:cNvSpPr txBox="1"/>
          <p:nvPr/>
        </p:nvSpPr>
        <p:spPr>
          <a:xfrm rot="279644">
            <a:off x="3074597" y="5100275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8646BF-9C78-4C1C-B532-7AFE5B6407BE}"/>
              </a:ext>
            </a:extLst>
          </p:cNvPr>
          <p:cNvSpPr txBox="1"/>
          <p:nvPr/>
        </p:nvSpPr>
        <p:spPr>
          <a:xfrm rot="279644">
            <a:off x="4476937" y="5295839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</p:spTree>
    <p:extLst>
      <p:ext uri="{BB962C8B-B14F-4D97-AF65-F5344CB8AC3E}">
        <p14:creationId xmlns:p14="http://schemas.microsoft.com/office/powerpoint/2010/main" val="190476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Rectification of images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7"/>
                <a:ext cx="10515600" cy="4869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do we find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dirty="0"/>
                  <a:t>?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7"/>
                <a:ext cx="10515600" cy="486957"/>
              </a:xfrm>
              <a:blipFill>
                <a:blip r:embed="rId2"/>
                <a:stretch>
                  <a:fillRect l="-1217" t="-21519" b="-35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6688" y="1638440"/>
                <a:ext cx="10702871" cy="50659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Perform SVD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l-G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𝜮</m:t>
                      </m:r>
                      <m:sSup>
                        <m:sSup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Define a permutation matrix: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After a lot of algebra we find there are two solutions for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𝑼𝑾</m:t>
                      </m:r>
                      <m:sSup>
                        <m:sSup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𝑼𝑾</m:t>
                      </m:r>
                      <m:r>
                        <a:rPr lang="el-G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𝜮</m:t>
                      </m:r>
                      <m:sSup>
                        <m:sSup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88" y="1638440"/>
                <a:ext cx="10702871" cy="5065919"/>
              </a:xfrm>
              <a:prstGeom prst="rect">
                <a:avLst/>
              </a:prstGeom>
              <a:blipFill>
                <a:blip r:embed="rId3"/>
                <a:stretch>
                  <a:fillRect l="-1025" t="-2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00AD65A-BA9C-49EA-8E5A-412E18E46B91}"/>
              </a:ext>
            </a:extLst>
          </p:cNvPr>
          <p:cNvSpPr txBox="1"/>
          <p:nvPr/>
        </p:nvSpPr>
        <p:spPr>
          <a:xfrm>
            <a:off x="5638034" y="297294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75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Rectification of images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7"/>
                <a:ext cx="10515600" cy="4869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do we find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dirty="0"/>
                  <a:t>?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7"/>
                <a:ext cx="10515600" cy="486957"/>
              </a:xfrm>
              <a:blipFill>
                <a:blip r:embed="rId2"/>
                <a:stretch>
                  <a:fillRect l="-1217" t="-21519" b="-35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6688" y="1638440"/>
                <a:ext cx="10702871" cy="50659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Perform SVD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l-G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𝜮</m:t>
                      </m:r>
                      <m:sSup>
                        <m:sSup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Two solutions for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𝑼𝑾</m:t>
                      </m:r>
                      <m:sSup>
                        <m:sSup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𝑼𝑾</m:t>
                      </m:r>
                      <m:r>
                        <a:rPr lang="el-G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𝜮</m:t>
                      </m:r>
                      <m:sSup>
                        <m:sSup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Are a total of 4 possible solutions to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Need to pick the one with the image planes in front of the camera centers! </a:t>
                </a: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88" y="1638440"/>
                <a:ext cx="10702871" cy="5065919"/>
              </a:xfrm>
              <a:prstGeom prst="rect">
                <a:avLst/>
              </a:prstGeom>
              <a:blipFill>
                <a:blip r:embed="rId3"/>
                <a:stretch>
                  <a:fillRect l="-1025" t="-2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00AD65A-BA9C-49EA-8E5A-412E18E46B91}"/>
              </a:ext>
            </a:extLst>
          </p:cNvPr>
          <p:cNvSpPr txBox="1"/>
          <p:nvPr/>
        </p:nvSpPr>
        <p:spPr>
          <a:xfrm>
            <a:off x="5638034" y="297294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18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Rectification of images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7"/>
                <a:ext cx="10515600" cy="4869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can we set the </a:t>
                </a:r>
                <a:r>
                  <a:rPr lang="en-US" dirty="0" err="1"/>
                  <a:t>epipode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?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7"/>
                <a:ext cx="10515600" cy="486957"/>
              </a:xfrm>
              <a:blipFill>
                <a:blip r:embed="rId2"/>
                <a:stretch>
                  <a:fillRect l="-1217" t="-21519" b="-35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6688" y="1638440"/>
                <a:ext cx="10702871" cy="50659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Express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𝑟𝑒𝑐</m:t>
                        </m:r>
                      </m:sub>
                    </m:sSub>
                  </m:oMath>
                </a14:m>
                <a:r>
                  <a:rPr lang="en-US" dirty="0"/>
                  <a:t> with epipode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⟶∞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dirty="0" err="1"/>
                  <a:t>epipode</a:t>
                </a:r>
                <a:r>
                  <a:rPr lang="en-US" dirty="0"/>
                  <a:t> is along the translation vector,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dirty="0"/>
                  <a:t>, with unit norm</a:t>
                </a: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are orthogonal to each other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with 0 norm</a:t>
                </a:r>
                <a:endParaRPr lang="en-US" b="1" dirty="0"/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88" y="1638440"/>
                <a:ext cx="10702871" cy="5065919"/>
              </a:xfrm>
              <a:prstGeom prst="rect">
                <a:avLst/>
              </a:prstGeom>
              <a:blipFill>
                <a:blip r:embed="rId3"/>
                <a:stretch>
                  <a:fillRect l="-1025" t="-2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00AD65A-BA9C-49EA-8E5A-412E18E46B91}"/>
              </a:ext>
            </a:extLst>
          </p:cNvPr>
          <p:cNvSpPr txBox="1"/>
          <p:nvPr/>
        </p:nvSpPr>
        <p:spPr>
          <a:xfrm>
            <a:off x="5638034" y="297294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13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Summary</a:t>
            </a:r>
          </a:p>
          <a:p>
            <a:r>
              <a:rPr lang="en-US" dirty="0"/>
              <a:t>What methods can we use for 3-D CV models?</a:t>
            </a:r>
          </a:p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  <a:p>
            <a:r>
              <a:rPr lang="en-US" dirty="0"/>
              <a:t>Properties of the essential matrix</a:t>
            </a:r>
          </a:p>
          <a:p>
            <a:r>
              <a:rPr lang="en-US" dirty="0"/>
              <a:t>Solving for the fundamental matrix </a:t>
            </a:r>
          </a:p>
          <a:p>
            <a:r>
              <a:rPr lang="en-US" dirty="0"/>
              <a:t>Stereo depth estimation </a:t>
            </a:r>
          </a:p>
          <a:p>
            <a:r>
              <a:rPr lang="en-US" dirty="0"/>
              <a:t>Rectification of images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34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Overview of lesson </a:t>
            </a:r>
          </a:p>
          <a:p>
            <a:r>
              <a:rPr lang="en-US" dirty="0"/>
              <a:t>What methods can we use for 3-D CV models?</a:t>
            </a:r>
          </a:p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  <a:p>
            <a:r>
              <a:rPr lang="en-US" dirty="0"/>
              <a:t>Properties of the essential matrix</a:t>
            </a:r>
          </a:p>
          <a:p>
            <a:r>
              <a:rPr lang="en-US" dirty="0"/>
              <a:t>Solving for the fundamental matrix </a:t>
            </a:r>
          </a:p>
          <a:p>
            <a:r>
              <a:rPr lang="en-US" dirty="0"/>
              <a:t>Stereo depth estimation </a:t>
            </a:r>
          </a:p>
          <a:p>
            <a:r>
              <a:rPr lang="en-US" dirty="0"/>
              <a:t>Rectification of images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57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Approaches to 3-D CV </a:t>
            </a:r>
          </a:p>
          <a:p>
            <a:r>
              <a:rPr lang="en-US" dirty="0"/>
              <a:t>Direct sensing </a:t>
            </a:r>
          </a:p>
          <a:p>
            <a:pPr lvl="1"/>
            <a:r>
              <a:rPr lang="en-US" dirty="0"/>
              <a:t>Radar</a:t>
            </a:r>
          </a:p>
          <a:p>
            <a:pPr lvl="1"/>
            <a:r>
              <a:rPr lang="en-US" dirty="0"/>
              <a:t>Lidar </a:t>
            </a:r>
          </a:p>
          <a:p>
            <a:r>
              <a:rPr lang="en-US" dirty="0"/>
              <a:t>Moving camera or object</a:t>
            </a:r>
          </a:p>
          <a:p>
            <a:pPr lvl="1"/>
            <a:r>
              <a:rPr lang="en-US" dirty="0"/>
              <a:t>Extension of optical flow</a:t>
            </a:r>
          </a:p>
          <a:p>
            <a:pPr lvl="1"/>
            <a:r>
              <a:rPr lang="en-US" dirty="0"/>
              <a:t>See    for details </a:t>
            </a:r>
          </a:p>
          <a:p>
            <a:r>
              <a:rPr lang="en-US" dirty="0"/>
              <a:t>Multiple camera poses  </a:t>
            </a:r>
          </a:p>
          <a:p>
            <a:pPr lvl="1"/>
            <a:r>
              <a:rPr lang="en-US" dirty="0"/>
              <a:t>Use 2 or more camera poses</a:t>
            </a:r>
          </a:p>
          <a:p>
            <a:pPr lvl="1"/>
            <a:r>
              <a:rPr lang="en-US" dirty="0"/>
              <a:t>Solve inverse projection problem </a:t>
            </a:r>
          </a:p>
          <a:p>
            <a:pPr lvl="1"/>
            <a:r>
              <a:rPr lang="en-US" dirty="0"/>
              <a:t>We focus on 2 camera case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95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Vision Problem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255847"/>
            <a:ext cx="5494779" cy="5198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Stereo vision is a canonical problem in computer vision</a:t>
            </a:r>
          </a:p>
          <a:p>
            <a:r>
              <a:rPr lang="en-US" dirty="0"/>
              <a:t>Can locate a point in 3-D space from location on 2 or more image planes</a:t>
            </a:r>
          </a:p>
          <a:p>
            <a:r>
              <a:rPr lang="en-US" dirty="0"/>
              <a:t>Solving this problem requires a model for the cameras</a:t>
            </a:r>
          </a:p>
          <a:p>
            <a:r>
              <a:rPr lang="en-US" dirty="0"/>
              <a:t>Solve system of model equations to locate point in 3-D space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850257D-EA74-4795-AC88-BDA89B774E93}"/>
              </a:ext>
            </a:extLst>
          </p:cNvPr>
          <p:cNvSpPr/>
          <p:nvPr/>
        </p:nvSpPr>
        <p:spPr>
          <a:xfrm rot="12837065">
            <a:off x="7830275" y="1386279"/>
            <a:ext cx="2507651" cy="4578573"/>
          </a:xfrm>
          <a:prstGeom prst="triangle">
            <a:avLst>
              <a:gd name="adj" fmla="val 51497"/>
            </a:avLst>
          </a:prstGeom>
          <a:solidFill>
            <a:schemeClr val="accent2">
              <a:lumMod val="20000"/>
              <a:lumOff val="8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0E07395E-8555-4A7B-B652-930574D46A18}"/>
              </a:ext>
            </a:extLst>
          </p:cNvPr>
          <p:cNvSpPr/>
          <p:nvPr/>
        </p:nvSpPr>
        <p:spPr>
          <a:xfrm rot="9167824">
            <a:off x="7978066" y="1405784"/>
            <a:ext cx="2556820" cy="4610179"/>
          </a:xfrm>
          <a:prstGeom prst="triangle">
            <a:avLst/>
          </a:prstGeom>
          <a:solidFill>
            <a:schemeClr val="accent6">
              <a:lumMod val="20000"/>
              <a:lumOff val="8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8AFC54D-16E1-4E97-A36C-046EC00E2BC2}"/>
              </a:ext>
            </a:extLst>
          </p:cNvPr>
          <p:cNvSpPr/>
          <p:nvPr/>
        </p:nvSpPr>
        <p:spPr>
          <a:xfrm>
            <a:off x="9101980" y="244331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BCCEE8-C737-4698-8F4B-E03FBDB23D48}"/>
              </a:ext>
            </a:extLst>
          </p:cNvPr>
          <p:cNvSpPr txBox="1"/>
          <p:nvPr/>
        </p:nvSpPr>
        <p:spPr>
          <a:xfrm>
            <a:off x="8925051" y="1928749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w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9134529-D450-46B0-9BAF-5A0A7EBE4366}"/>
              </a:ext>
            </a:extLst>
          </p:cNvPr>
          <p:cNvCxnSpPr>
            <a:cxnSpLocks/>
          </p:cNvCxnSpPr>
          <p:nvPr/>
        </p:nvCxnSpPr>
        <p:spPr>
          <a:xfrm>
            <a:off x="8190179" y="4308549"/>
            <a:ext cx="557213" cy="43701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679DB76-B0E4-464B-B954-1AF6629E2E48}"/>
              </a:ext>
            </a:extLst>
          </p:cNvPr>
          <p:cNvCxnSpPr>
            <a:cxnSpLocks/>
          </p:cNvCxnSpPr>
          <p:nvPr/>
        </p:nvCxnSpPr>
        <p:spPr>
          <a:xfrm flipV="1">
            <a:off x="9380804" y="4413324"/>
            <a:ext cx="661988" cy="3322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474A9A-2B04-46DD-9F47-9D7839FECF69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7774429" y="1331987"/>
            <a:ext cx="1937369" cy="422161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DD7858-9DCC-4857-8299-834B10D621DF}"/>
              </a:ext>
            </a:extLst>
          </p:cNvPr>
          <p:cNvCxnSpPr>
            <a:cxnSpLocks/>
          </p:cNvCxnSpPr>
          <p:nvPr/>
        </p:nvCxnSpPr>
        <p:spPr>
          <a:xfrm flipH="1" flipV="1">
            <a:off x="8743113" y="1306907"/>
            <a:ext cx="1567120" cy="439091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78B3406-581F-405B-B8FB-CC39D5A90673}"/>
              </a:ext>
            </a:extLst>
          </p:cNvPr>
          <p:cNvSpPr/>
          <p:nvPr/>
        </p:nvSpPr>
        <p:spPr>
          <a:xfrm>
            <a:off x="8233812" y="4352641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3C70D23-852D-47F0-8558-DEFDCA6C4478}"/>
              </a:ext>
            </a:extLst>
          </p:cNvPr>
          <p:cNvSpPr/>
          <p:nvPr/>
        </p:nvSpPr>
        <p:spPr>
          <a:xfrm>
            <a:off x="9824779" y="445807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66BF5F-35E1-489B-849C-B0A1E4816384}"/>
              </a:ext>
            </a:extLst>
          </p:cNvPr>
          <p:cNvSpPr txBox="1"/>
          <p:nvPr/>
        </p:nvSpPr>
        <p:spPr>
          <a:xfrm>
            <a:off x="8139445" y="4395289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  <a:r>
              <a:rPr lang="en-US" sz="2400" b="1" i="1" baseline="-25000" dirty="0"/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A97AB2-AD3D-4F88-AF50-9E893468EC38}"/>
              </a:ext>
            </a:extLst>
          </p:cNvPr>
          <p:cNvSpPr txBox="1"/>
          <p:nvPr/>
        </p:nvSpPr>
        <p:spPr>
          <a:xfrm>
            <a:off x="9537872" y="4478383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  <a:r>
              <a:rPr lang="en-US" sz="2400" b="1" i="1" baseline="-25000" dirty="0"/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7A438E-E29B-4DB7-8D8A-85D109FCB361}"/>
              </a:ext>
            </a:extLst>
          </p:cNvPr>
          <p:cNvSpPr txBox="1"/>
          <p:nvPr/>
        </p:nvSpPr>
        <p:spPr>
          <a:xfrm>
            <a:off x="9847502" y="3878218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 2</a:t>
            </a:r>
            <a:endParaRPr lang="en-US" sz="2400" baseline="-25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6915C-E99F-4730-B54F-44FD8A4B3429}"/>
              </a:ext>
            </a:extLst>
          </p:cNvPr>
          <p:cNvSpPr txBox="1"/>
          <p:nvPr/>
        </p:nvSpPr>
        <p:spPr>
          <a:xfrm>
            <a:off x="6845785" y="3781662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 1</a:t>
            </a:r>
            <a:endParaRPr lang="en-US" sz="24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5B01AB-9D28-4562-9FEB-4F7BDC109DDA}"/>
              </a:ext>
            </a:extLst>
          </p:cNvPr>
          <p:cNvSpPr txBox="1"/>
          <p:nvPr/>
        </p:nvSpPr>
        <p:spPr>
          <a:xfrm>
            <a:off x="10100833" y="5007323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 2</a:t>
            </a:r>
            <a:endParaRPr lang="en-US" sz="2400" baseline="-25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7F862C-AAEB-46B8-8D49-4A75ABC0F881}"/>
              </a:ext>
            </a:extLst>
          </p:cNvPr>
          <p:cNvSpPr txBox="1"/>
          <p:nvPr/>
        </p:nvSpPr>
        <p:spPr>
          <a:xfrm>
            <a:off x="7921708" y="4990725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 1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237502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/>
      <p:bldP spid="37" grpId="0" animBg="1"/>
      <p:bldP spid="38" grpId="0" animBg="1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Linear Algebra Review: Vector Cross Product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10786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vector cross product </a:t>
            </a:r>
            <a:r>
              <a:rPr lang="en-US" dirty="0"/>
              <a:t>is essential to solving 3-D projection problem </a:t>
            </a:r>
          </a:p>
          <a:p>
            <a:pPr marL="0" indent="0">
              <a:buNone/>
            </a:pPr>
            <a:r>
              <a:rPr lang="en-US" sz="2400" dirty="0"/>
              <a:t>Cross product of two vectors is perpendicular to both vectors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80879499-BFD0-4846-9054-62A216C7A716}"/>
              </a:ext>
            </a:extLst>
          </p:cNvPr>
          <p:cNvSpPr/>
          <p:nvPr/>
        </p:nvSpPr>
        <p:spPr>
          <a:xfrm rot="17013990" flipH="1">
            <a:off x="904919" y="3318219"/>
            <a:ext cx="3132692" cy="3267749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3CE7368-8AA9-4A04-9829-442D8B355BF0}"/>
              </a:ext>
            </a:extLst>
          </p:cNvPr>
          <p:cNvCxnSpPr>
            <a:cxnSpLocks/>
          </p:cNvCxnSpPr>
          <p:nvPr/>
        </p:nvCxnSpPr>
        <p:spPr>
          <a:xfrm flipH="1" flipV="1">
            <a:off x="2008095" y="2518591"/>
            <a:ext cx="49306" cy="188707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A95578-DC84-424C-A611-D55563EB2035}"/>
              </a:ext>
            </a:extLst>
          </p:cNvPr>
          <p:cNvCxnSpPr>
            <a:cxnSpLocks/>
          </p:cNvCxnSpPr>
          <p:nvPr/>
        </p:nvCxnSpPr>
        <p:spPr>
          <a:xfrm>
            <a:off x="2032748" y="4437038"/>
            <a:ext cx="1970981" cy="6780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B9062A7-C5BE-4E5E-B66A-B773D40F86EC}"/>
              </a:ext>
            </a:extLst>
          </p:cNvPr>
          <p:cNvCxnSpPr>
            <a:cxnSpLocks/>
          </p:cNvCxnSpPr>
          <p:nvPr/>
        </p:nvCxnSpPr>
        <p:spPr>
          <a:xfrm flipH="1">
            <a:off x="1483659" y="4437038"/>
            <a:ext cx="573742" cy="157778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5E05CA8-6180-4752-9091-C72747C143F5}"/>
                  </a:ext>
                </a:extLst>
              </p:cNvPr>
              <p:cNvSpPr txBox="1"/>
              <p:nvPr/>
            </p:nvSpPr>
            <p:spPr>
              <a:xfrm>
                <a:off x="1716743" y="2129970"/>
                <a:ext cx="16584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5E05CA8-6180-4752-9091-C72747C14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743" y="2129970"/>
                <a:ext cx="165847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FA72F3-A551-4DD9-948C-23541D42AC65}"/>
                  </a:ext>
                </a:extLst>
              </p:cNvPr>
              <p:cNvSpPr txBox="1"/>
              <p:nvPr/>
            </p:nvSpPr>
            <p:spPr>
              <a:xfrm>
                <a:off x="1618925" y="564439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FA72F3-A551-4DD9-948C-23541D42A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925" y="5644398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FC36706-A476-4221-ADFB-FACF05492199}"/>
                  </a:ext>
                </a:extLst>
              </p:cNvPr>
              <p:cNvSpPr txBox="1"/>
              <p:nvPr/>
            </p:nvSpPr>
            <p:spPr>
              <a:xfrm>
                <a:off x="3560579" y="4571509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FC36706-A476-4221-ADFB-FACF05492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579" y="4571509"/>
                <a:ext cx="303210" cy="461665"/>
              </a:xfrm>
              <a:prstGeom prst="rect">
                <a:avLst/>
              </a:prstGeom>
              <a:blipFill>
                <a:blip r:embed="rId4"/>
                <a:stretch>
                  <a:fillRect l="-6000"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C84BC60-50FC-4798-A568-55C45E75D7F4}"/>
                  </a:ext>
                </a:extLst>
              </p:cNvPr>
              <p:cNvSpPr txBox="1"/>
              <p:nvPr/>
            </p:nvSpPr>
            <p:spPr>
              <a:xfrm>
                <a:off x="6465998" y="2460813"/>
                <a:ext cx="3596885" cy="1266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C84BC60-50FC-4798-A568-55C45E75D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998" y="2460813"/>
                <a:ext cx="3596885" cy="12661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FE6C3A2-AA62-4FB6-AD8B-0C9B44FF6A9A}"/>
                  </a:ext>
                </a:extLst>
              </p:cNvPr>
              <p:cNvSpPr txBox="1"/>
              <p:nvPr/>
            </p:nvSpPr>
            <p:spPr>
              <a:xfrm>
                <a:off x="6465998" y="3943996"/>
                <a:ext cx="453369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/>
                  <a:t>If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b="0" dirty="0"/>
                  <a:t>, then: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FE6C3A2-AA62-4FB6-AD8B-0C9B44FF6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998" y="3943996"/>
                <a:ext cx="4533695" cy="461665"/>
              </a:xfrm>
              <a:prstGeom prst="rect">
                <a:avLst/>
              </a:prstGeom>
              <a:blipFill>
                <a:blip r:embed="rId6"/>
                <a:stretch>
                  <a:fillRect l="-215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C5D61CD-D8DA-422E-AD83-0F68F9198E69}"/>
                  </a:ext>
                </a:extLst>
              </p:cNvPr>
              <p:cNvSpPr txBox="1"/>
              <p:nvPr/>
            </p:nvSpPr>
            <p:spPr>
              <a:xfrm>
                <a:off x="6465997" y="4654988"/>
                <a:ext cx="453369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Contrast with dot product</a:t>
                </a:r>
                <a:r>
                  <a:rPr lang="en-US" sz="2400" b="0" dirty="0"/>
                  <a:t> ,</a:t>
                </a:r>
              </a:p>
              <a:p>
                <a:r>
                  <a:rPr lang="en-US" sz="2400" dirty="0"/>
                  <a:t>if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b="0" dirty="0"/>
                  <a:t>, then: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𝑎𝑏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C5D61CD-D8DA-422E-AD83-0F68F9198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997" y="4654988"/>
                <a:ext cx="4533695" cy="1200329"/>
              </a:xfrm>
              <a:prstGeom prst="rect">
                <a:avLst/>
              </a:prstGeom>
              <a:blipFill>
                <a:blip r:embed="rId7"/>
                <a:stretch>
                  <a:fillRect l="-2153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596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Linear Algebra Review: Vector Cross Product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0515600" cy="55934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vector cross product </a:t>
                </a:r>
                <a:r>
                  <a:rPr lang="en-US" dirty="0"/>
                  <a:t>is essential to solving 3-D projection problem </a:t>
                </a:r>
              </a:p>
              <a:p>
                <a:r>
                  <a:rPr lang="en-US" sz="2400" dirty="0"/>
                  <a:t>Two common ways to write the cross product</a:t>
                </a:r>
              </a:p>
              <a:p>
                <a:r>
                  <a:rPr lang="en-US" sz="2400" dirty="0"/>
                  <a:t>In terms of component-wise multiplication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Or in terms of multiplication with a permutation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0s on diagonal ensure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0s on diagonal enforce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0515600" cy="5593469"/>
              </a:xfrm>
              <a:blipFill>
                <a:blip r:embed="rId2"/>
                <a:stretch>
                  <a:fillRect l="-1159" t="-1743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507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2287</TotalTime>
  <Words>2591</Words>
  <Application>Microsoft Office PowerPoint</Application>
  <PresentationFormat>Widescreen</PresentationFormat>
  <Paragraphs>597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Courier New</vt:lpstr>
      <vt:lpstr>Script MT Bold</vt:lpstr>
      <vt:lpstr>Symbol</vt:lpstr>
      <vt:lpstr>Office Theme</vt:lpstr>
      <vt:lpstr>CSCI E-25 Computer Vision</vt:lpstr>
      <vt:lpstr>3-D Computer Vision</vt:lpstr>
      <vt:lpstr>3-D Computer Vision</vt:lpstr>
      <vt:lpstr>3-D Computer Vision</vt:lpstr>
      <vt:lpstr>3-D Computer Vision</vt:lpstr>
      <vt:lpstr>3-D Computer Vision</vt:lpstr>
      <vt:lpstr>Stereo Vision Problem </vt:lpstr>
      <vt:lpstr>Linear Algebra Review: Vector Cross Product  </vt:lpstr>
      <vt:lpstr>Linear Algebra Review: Vector Cross Product  </vt:lpstr>
      <vt:lpstr>Review: Pinhole Camera Model</vt:lpstr>
      <vt:lpstr>Epipolar Geometry </vt:lpstr>
      <vt:lpstr>Epipolar Geometry </vt:lpstr>
      <vt:lpstr>Epipolar Geometry </vt:lpstr>
      <vt:lpstr>Projections to Camera Coordinates</vt:lpstr>
      <vt:lpstr>Projections to Camera Coordinates</vt:lpstr>
      <vt:lpstr>3-D Computer Vision</vt:lpstr>
      <vt:lpstr>3-D Computer Vision</vt:lpstr>
      <vt:lpstr>3-D Computer Vision</vt:lpstr>
      <vt:lpstr>3-D Computer Vision</vt:lpstr>
      <vt:lpstr>Finding Matching Points</vt:lpstr>
      <vt:lpstr>Finding Matching Points</vt:lpstr>
      <vt:lpstr>Finding Matching Points</vt:lpstr>
      <vt:lpstr>The Essential Matrix</vt:lpstr>
      <vt:lpstr>The Essential Matrix</vt:lpstr>
      <vt:lpstr>The Essential Matrix</vt:lpstr>
      <vt:lpstr>The Essential Matrix</vt:lpstr>
      <vt:lpstr>The Essential Matrix</vt:lpstr>
      <vt:lpstr>The Fundamental Matrix</vt:lpstr>
      <vt:lpstr>The Fundamental Matrix</vt:lpstr>
      <vt:lpstr>The Fundamental Matrix</vt:lpstr>
      <vt:lpstr>The Fundamental Matrix</vt:lpstr>
      <vt:lpstr>The Fundamental Matrix</vt:lpstr>
      <vt:lpstr>The Fundamental Matrix</vt:lpstr>
      <vt:lpstr>The Fundamental Matrix</vt:lpstr>
      <vt:lpstr>The Fundamental Matrix</vt:lpstr>
      <vt:lpstr>Stereo Depth Estimation</vt:lpstr>
      <vt:lpstr>Stereo Depth Estimation</vt:lpstr>
      <vt:lpstr>Stereo Depth Estimation</vt:lpstr>
      <vt:lpstr>Stereo Depth Estimation</vt:lpstr>
      <vt:lpstr>Stereo Depth Estimation</vt:lpstr>
      <vt:lpstr>Stereo Depth Estimation</vt:lpstr>
      <vt:lpstr>Rectification of images </vt:lpstr>
      <vt:lpstr>Rectification of images </vt:lpstr>
      <vt:lpstr>Rectification of images </vt:lpstr>
      <vt:lpstr>Rectification of images </vt:lpstr>
      <vt:lpstr>Rectification of images </vt:lpstr>
      <vt:lpstr>Rectification of images </vt:lpstr>
      <vt:lpstr>3-D Computer Vision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202</cp:revision>
  <dcterms:created xsi:type="dcterms:W3CDTF">2022-04-24T20:15:20Z</dcterms:created>
  <dcterms:modified xsi:type="dcterms:W3CDTF">2023-04-28T01:29:00Z</dcterms:modified>
</cp:coreProperties>
</file>